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handoutMasterIdLst>
    <p:handoutMasterId r:id="rId31"/>
  </p:handoutMasterIdLst>
  <p:sldIdLst>
    <p:sldId id="256" r:id="rId5"/>
    <p:sldId id="282" r:id="rId6"/>
    <p:sldId id="291" r:id="rId7"/>
    <p:sldId id="294" r:id="rId8"/>
    <p:sldId id="295" r:id="rId9"/>
    <p:sldId id="296" r:id="rId10"/>
    <p:sldId id="454" r:id="rId11"/>
    <p:sldId id="298" r:id="rId12"/>
    <p:sldId id="456" r:id="rId13"/>
    <p:sldId id="436" r:id="rId14"/>
    <p:sldId id="457" r:id="rId15"/>
    <p:sldId id="450" r:id="rId16"/>
    <p:sldId id="452" r:id="rId17"/>
    <p:sldId id="451" r:id="rId18"/>
    <p:sldId id="455" r:id="rId19"/>
    <p:sldId id="299" r:id="rId20"/>
    <p:sldId id="440" r:id="rId21"/>
    <p:sldId id="441" r:id="rId22"/>
    <p:sldId id="442" r:id="rId23"/>
    <p:sldId id="443" r:id="rId24"/>
    <p:sldId id="259" r:id="rId25"/>
    <p:sldId id="278" r:id="rId26"/>
    <p:sldId id="445" r:id="rId27"/>
    <p:sldId id="458" r:id="rId28"/>
    <p:sldId id="459" r:id="rId29"/>
  </p:sldIdLst>
  <p:sldSz cx="9144000" cy="5143500" type="screen16x9"/>
  <p:notesSz cx="9926638" cy="6797675"/>
  <p:defaultTextStyle>
    <a:defPPr>
      <a:defRPr lang="fr-FR"/>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31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03B"/>
    <a:srgbClr val="21427C"/>
    <a:srgbClr val="5EC4E5"/>
    <a:srgbClr val="941058"/>
    <a:srgbClr val="A14879"/>
    <a:srgbClr val="E74858"/>
    <a:srgbClr val="D3A9C0"/>
    <a:srgbClr val="95C0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99" autoAdjust="0"/>
    <p:restoredTop sz="55918" autoAdjust="0"/>
  </p:normalViewPr>
  <p:slideViewPr>
    <p:cSldViewPr snapToGrid="0" snapToObjects="1">
      <p:cViewPr varScale="1">
        <p:scale>
          <a:sx n="91" d="100"/>
          <a:sy n="91" d="100"/>
        </p:scale>
        <p:origin x="2768" y="176"/>
      </p:cViewPr>
      <p:guideLst>
        <p:guide orient="horz" pos="1620"/>
        <p:guide pos="316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Feuil1!$B$1</c:f>
              <c:strCache>
                <c:ptCount val="1"/>
                <c:pt idx="0">
                  <c:v>Session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4"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Feuil1!$A$2:$A$4</c:f>
              <c:numCache>
                <c:formatCode>General</c:formatCode>
                <c:ptCount val="3"/>
                <c:pt idx="0">
                  <c:v>2016</c:v>
                </c:pt>
                <c:pt idx="1">
                  <c:v>2017</c:v>
                </c:pt>
                <c:pt idx="2">
                  <c:v>2018</c:v>
                </c:pt>
              </c:numCache>
            </c:numRef>
          </c:cat>
          <c:val>
            <c:numRef>
              <c:f>Feuil1!$B$2:$B$4</c:f>
              <c:numCache>
                <c:formatCode>General</c:formatCode>
                <c:ptCount val="3"/>
                <c:pt idx="0">
                  <c:v>2290</c:v>
                </c:pt>
                <c:pt idx="1">
                  <c:v>4585</c:v>
                </c:pt>
                <c:pt idx="2">
                  <c:v>8521</c:v>
                </c:pt>
              </c:numCache>
            </c:numRef>
          </c:val>
          <c:extLst>
            <c:ext xmlns:c16="http://schemas.microsoft.com/office/drawing/2014/chart" uri="{C3380CC4-5D6E-409C-BE32-E72D297353CC}">
              <c16:uniqueId val="{00000000-82EB-49D2-B977-8D12D938D1B1}"/>
            </c:ext>
          </c:extLst>
        </c:ser>
        <c:dLbls>
          <c:showLegendKey val="0"/>
          <c:showVal val="0"/>
          <c:showCatName val="0"/>
          <c:showSerName val="0"/>
          <c:showPercent val="0"/>
          <c:showBubbleSize val="0"/>
        </c:dLbls>
        <c:gapWidth val="219"/>
        <c:overlap val="-27"/>
        <c:axId val="397665663"/>
        <c:axId val="1"/>
      </c:barChart>
      <c:lineChart>
        <c:grouping val="standard"/>
        <c:varyColors val="0"/>
        <c:ser>
          <c:idx val="1"/>
          <c:order val="1"/>
          <c:tx>
            <c:strRef>
              <c:f>Feuil1!$C$1</c:f>
              <c:strCache>
                <c:ptCount val="1"/>
                <c:pt idx="0">
                  <c:v>Page vue</c:v>
                </c:pt>
              </c:strCache>
            </c:strRef>
          </c:tx>
          <c:spPr>
            <a:ln w="28503"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4"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Feuil1!$A$2:$A$4</c:f>
              <c:numCache>
                <c:formatCode>General</c:formatCode>
                <c:ptCount val="3"/>
                <c:pt idx="0">
                  <c:v>2016</c:v>
                </c:pt>
                <c:pt idx="1">
                  <c:v>2017</c:v>
                </c:pt>
                <c:pt idx="2">
                  <c:v>2018</c:v>
                </c:pt>
              </c:numCache>
            </c:numRef>
          </c:cat>
          <c:val>
            <c:numRef>
              <c:f>Feuil1!$C$2:$C$4</c:f>
              <c:numCache>
                <c:formatCode>General</c:formatCode>
                <c:ptCount val="3"/>
                <c:pt idx="0">
                  <c:v>7771</c:v>
                </c:pt>
                <c:pt idx="1">
                  <c:v>14990</c:v>
                </c:pt>
                <c:pt idx="2">
                  <c:v>25280</c:v>
                </c:pt>
              </c:numCache>
            </c:numRef>
          </c:val>
          <c:smooth val="0"/>
          <c:extLst>
            <c:ext xmlns:c16="http://schemas.microsoft.com/office/drawing/2014/chart" uri="{C3380CC4-5D6E-409C-BE32-E72D297353CC}">
              <c16:uniqueId val="{00000001-82EB-49D2-B977-8D12D938D1B1}"/>
            </c:ext>
          </c:extLst>
        </c:ser>
        <c:dLbls>
          <c:showLegendKey val="0"/>
          <c:showVal val="0"/>
          <c:showCatName val="0"/>
          <c:showSerName val="0"/>
          <c:showPercent val="0"/>
          <c:showBubbleSize val="0"/>
        </c:dLbls>
        <c:marker val="1"/>
        <c:smooth val="0"/>
        <c:axId val="397665663"/>
        <c:axId val="1"/>
      </c:lineChart>
      <c:catAx>
        <c:axId val="397665663"/>
        <c:scaling>
          <c:orientation val="minMax"/>
        </c:scaling>
        <c:delete val="0"/>
        <c:axPos val="b"/>
        <c:numFmt formatCode="General" sourceLinked="1"/>
        <c:majorTickMark val="none"/>
        <c:minorTickMark val="none"/>
        <c:tickLblPos val="nextTo"/>
        <c:spPr>
          <a:noFill/>
          <a:ln w="9501" cap="flat" cmpd="sng" algn="ctr">
            <a:solidFill>
              <a:schemeClr val="tx1">
                <a:lumMod val="15000"/>
                <a:lumOff val="85000"/>
              </a:schemeClr>
            </a:solidFill>
            <a:round/>
          </a:ln>
          <a:effectLst/>
        </c:spPr>
        <c:txPr>
          <a:bodyPr rot="-60000000" spcFirstLastPara="1" vertOverflow="ellipsis" vert="horz" wrap="square" anchor="ctr" anchorCtr="1"/>
          <a:lstStyle/>
          <a:p>
            <a:pPr>
              <a:defRPr sz="1194" b="0" i="0" u="none" strike="noStrike" kern="1200" baseline="0">
                <a:solidFill>
                  <a:schemeClr val="tx1">
                    <a:lumMod val="65000"/>
                    <a:lumOff val="35000"/>
                  </a:schemeClr>
                </a:solidFill>
                <a:latin typeface="+mn-lt"/>
                <a:ea typeface="+mn-ea"/>
                <a:cs typeface="+mn-cs"/>
              </a:defRPr>
            </a:pPr>
            <a:endParaRPr lang="fr-FR"/>
          </a:p>
        </c:txPr>
        <c:crossAx val="1"/>
        <c:crosses val="autoZero"/>
        <c:auto val="1"/>
        <c:lblAlgn val="ctr"/>
        <c:lblOffset val="100"/>
        <c:noMultiLvlLbl val="0"/>
      </c:catAx>
      <c:valAx>
        <c:axId val="1"/>
        <c:scaling>
          <c:orientation val="minMax"/>
        </c:scaling>
        <c:delete val="0"/>
        <c:axPos val="l"/>
        <c:majorGridlines>
          <c:spPr>
            <a:ln w="9501"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4" b="0" i="0" u="none" strike="noStrike" kern="1200" baseline="0">
                <a:solidFill>
                  <a:schemeClr val="tx1">
                    <a:lumMod val="65000"/>
                    <a:lumOff val="35000"/>
                  </a:schemeClr>
                </a:solidFill>
                <a:latin typeface="+mn-lt"/>
                <a:ea typeface="+mn-ea"/>
                <a:cs typeface="+mn-cs"/>
              </a:defRPr>
            </a:pPr>
            <a:endParaRPr lang="fr-FR"/>
          </a:p>
        </c:txPr>
        <c:crossAx val="397665663"/>
        <c:crosses val="autoZero"/>
        <c:crossBetween val="between"/>
      </c:valAx>
      <c:spPr>
        <a:noFill/>
        <a:ln w="25336">
          <a:noFill/>
        </a:ln>
      </c:spPr>
    </c:plotArea>
    <c:legend>
      <c:legendPos val="t"/>
      <c:overlay val="0"/>
      <c:spPr>
        <a:noFill/>
        <a:ln>
          <a:noFill/>
        </a:ln>
        <a:effectLst/>
      </c:spPr>
      <c:txPr>
        <a:bodyPr rot="0" spcFirstLastPara="1" vertOverflow="ellipsis" vert="horz" wrap="square" anchor="ctr" anchorCtr="1"/>
        <a:lstStyle/>
        <a:p>
          <a:pPr>
            <a:defRPr sz="1194"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46A2413-C801-4741-A29B-9351533729B0}"/>
              </a:ext>
            </a:extLst>
          </p:cNvPr>
          <p:cNvSpPr>
            <a:spLocks noGrp="1"/>
          </p:cNvSpPr>
          <p:nvPr>
            <p:ph type="hdr" sz="quarter"/>
          </p:nvPr>
        </p:nvSpPr>
        <p:spPr>
          <a:xfrm>
            <a:off x="1" y="0"/>
            <a:ext cx="4301543" cy="339884"/>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a:extLst>
              <a:ext uri="{FF2B5EF4-FFF2-40B4-BE49-F238E27FC236}">
                <a16:creationId xmlns:a16="http://schemas.microsoft.com/office/drawing/2014/main" id="{2351CECA-EAA0-4C5D-8C85-6766CD5455D0}"/>
              </a:ext>
            </a:extLst>
          </p:cNvPr>
          <p:cNvSpPr>
            <a:spLocks noGrp="1"/>
          </p:cNvSpPr>
          <p:nvPr>
            <p:ph type="dt" sz="quarter" idx="1"/>
          </p:nvPr>
        </p:nvSpPr>
        <p:spPr>
          <a:xfrm>
            <a:off x="5622799" y="0"/>
            <a:ext cx="4301543" cy="339884"/>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17B97BF1-09FE-4BE5-9889-03633F768211}" type="datetimeFigureOut">
              <a:rPr lang="fr-FR"/>
              <a:pPr>
                <a:defRPr/>
              </a:pPr>
              <a:t>14/10/2019</a:t>
            </a:fld>
            <a:endParaRPr lang="fr-FR"/>
          </a:p>
        </p:txBody>
      </p:sp>
      <p:sp>
        <p:nvSpPr>
          <p:cNvPr id="4" name="Espace réservé du pied de page 3">
            <a:extLst>
              <a:ext uri="{FF2B5EF4-FFF2-40B4-BE49-F238E27FC236}">
                <a16:creationId xmlns:a16="http://schemas.microsoft.com/office/drawing/2014/main" id="{DBC28394-37F3-4FA8-90FE-C97A62DD6624}"/>
              </a:ext>
            </a:extLst>
          </p:cNvPr>
          <p:cNvSpPr>
            <a:spLocks noGrp="1"/>
          </p:cNvSpPr>
          <p:nvPr>
            <p:ph type="ftr" sz="quarter" idx="2"/>
          </p:nvPr>
        </p:nvSpPr>
        <p:spPr>
          <a:xfrm>
            <a:off x="1" y="6456611"/>
            <a:ext cx="4301543" cy="339884"/>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5" name="Espace réservé du numéro de diapositive 4">
            <a:extLst>
              <a:ext uri="{FF2B5EF4-FFF2-40B4-BE49-F238E27FC236}">
                <a16:creationId xmlns:a16="http://schemas.microsoft.com/office/drawing/2014/main" id="{307EC31C-66AB-4FB7-98F1-CB95373DCBCF}"/>
              </a:ext>
            </a:extLst>
          </p:cNvPr>
          <p:cNvSpPr>
            <a:spLocks noGrp="1"/>
          </p:cNvSpPr>
          <p:nvPr>
            <p:ph type="sldNum" sz="quarter" idx="3"/>
          </p:nvPr>
        </p:nvSpPr>
        <p:spPr>
          <a:xfrm>
            <a:off x="5622799" y="6456611"/>
            <a:ext cx="4301543" cy="339884"/>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8ED4A986-1770-442E-9804-3F0BD3A15733}" type="slidenum">
              <a:rPr lang="fr-FR"/>
              <a:pPr>
                <a:defRPr/>
              </a:pPr>
              <a:t>‹N°›</a:t>
            </a:fld>
            <a:endParaRPr lang="fr-F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96F8439-22BE-476A-AFB6-11C18E3114CA}"/>
              </a:ext>
            </a:extLst>
          </p:cNvPr>
          <p:cNvSpPr>
            <a:spLocks noGrp="1"/>
          </p:cNvSpPr>
          <p:nvPr>
            <p:ph type="hdr" sz="quarter"/>
          </p:nvPr>
        </p:nvSpPr>
        <p:spPr>
          <a:xfrm>
            <a:off x="1" y="0"/>
            <a:ext cx="4301543" cy="339884"/>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a:extLst>
              <a:ext uri="{FF2B5EF4-FFF2-40B4-BE49-F238E27FC236}">
                <a16:creationId xmlns:a16="http://schemas.microsoft.com/office/drawing/2014/main" id="{D1F1B6BC-F577-4E60-A619-4153EBD25E34}"/>
              </a:ext>
            </a:extLst>
          </p:cNvPr>
          <p:cNvSpPr>
            <a:spLocks noGrp="1"/>
          </p:cNvSpPr>
          <p:nvPr>
            <p:ph type="dt" idx="1"/>
          </p:nvPr>
        </p:nvSpPr>
        <p:spPr>
          <a:xfrm>
            <a:off x="5622799" y="0"/>
            <a:ext cx="4301543" cy="339884"/>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A8594DFD-FD73-4047-AC1F-0F0F7C85EAB9}" type="datetimeFigureOut">
              <a:rPr lang="fr-FR"/>
              <a:pPr>
                <a:defRPr/>
              </a:pPr>
              <a:t>14/10/2019</a:t>
            </a:fld>
            <a:endParaRPr lang="fr-FR"/>
          </a:p>
        </p:txBody>
      </p:sp>
      <p:sp>
        <p:nvSpPr>
          <p:cNvPr id="4" name="Espace réservé de l'image des diapositives 3">
            <a:extLst>
              <a:ext uri="{FF2B5EF4-FFF2-40B4-BE49-F238E27FC236}">
                <a16:creationId xmlns:a16="http://schemas.microsoft.com/office/drawing/2014/main" id="{CF0E24C7-DEC7-48D4-9B81-2B8206E0CE42}"/>
              </a:ext>
            </a:extLst>
          </p:cNvPr>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FA296943-05F0-4206-861A-899567E7B2C1}"/>
              </a:ext>
            </a:extLst>
          </p:cNvPr>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892F3E64-2A6D-4AF5-85B9-AE04CDB28D94}"/>
              </a:ext>
            </a:extLst>
          </p:cNvPr>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a:extLst>
              <a:ext uri="{FF2B5EF4-FFF2-40B4-BE49-F238E27FC236}">
                <a16:creationId xmlns:a16="http://schemas.microsoft.com/office/drawing/2014/main" id="{A04D1885-A29C-465E-AF2C-5635392F2EED}"/>
              </a:ext>
            </a:extLst>
          </p:cNvPr>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0C025E8F-74D1-4835-BB4E-36933F46A085}" type="slidenum">
              <a:rPr lang="fr-FR"/>
              <a:pPr>
                <a:defRPr/>
              </a:pPr>
              <a:t>‹N°›</a:t>
            </a:fld>
            <a:endParaRPr lang="fr-FR"/>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a:extLst>
              <a:ext uri="{FF2B5EF4-FFF2-40B4-BE49-F238E27FC236}">
                <a16:creationId xmlns:a16="http://schemas.microsoft.com/office/drawing/2014/main" id="{F8C7CF9E-C757-41A8-A06F-F2CAF10898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Espace réservé des notes 2">
            <a:extLst>
              <a:ext uri="{FF2B5EF4-FFF2-40B4-BE49-F238E27FC236}">
                <a16:creationId xmlns:a16="http://schemas.microsoft.com/office/drawing/2014/main" id="{68470288-D60F-41A5-8ECD-AE52E7FADF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a:t>Bonjour</a:t>
            </a:r>
          </a:p>
          <a:p>
            <a:pPr>
              <a:spcBef>
                <a:spcPct val="0"/>
              </a:spcBef>
            </a:pPr>
            <a:r>
              <a:rPr lang="fr-FR" altLang="fr-FR"/>
              <a:t>Je suis laura Gautheron, chargée de projets au sein du réseau régional de cancérologie Auvergne Rhône alpes</a:t>
            </a:r>
          </a:p>
          <a:p>
            <a:pPr>
              <a:spcBef>
                <a:spcPct val="0"/>
              </a:spcBef>
            </a:pPr>
            <a:r>
              <a:rPr lang="fr-FR" altLang="fr-FR"/>
              <a:t>Ma présentation aujourd’hui concerne le projet mené par le Réseau pour la mise à disposition d’un portail dédié aux soins de support.</a:t>
            </a:r>
          </a:p>
          <a:p>
            <a:pPr>
              <a:spcBef>
                <a:spcPct val="0"/>
              </a:spcBef>
            </a:pPr>
            <a:endParaRPr lang="fr-FR" altLang="fr-FR"/>
          </a:p>
        </p:txBody>
      </p:sp>
      <p:sp>
        <p:nvSpPr>
          <p:cNvPr id="17412" name="Espace réservé du numéro de diapositive 3">
            <a:extLst>
              <a:ext uri="{FF2B5EF4-FFF2-40B4-BE49-F238E27FC236}">
                <a16:creationId xmlns:a16="http://schemas.microsoft.com/office/drawing/2014/main" id="{94737879-39C1-402F-A444-34297997DC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B734E1F-36B7-4B71-ABBF-3B9759BB1EF4}" type="slidenum">
              <a:rPr lang="fr-FR" altLang="fr-FR">
                <a:latin typeface="Calibri" panose="020F0502020204030204" pitchFamily="34" charset="0"/>
              </a:rPr>
              <a:pPr fontAlgn="base">
                <a:spcBef>
                  <a:spcPct val="0"/>
                </a:spcBef>
                <a:spcAft>
                  <a:spcPct val="0"/>
                </a:spcAft>
              </a:pPr>
              <a:t>1</a:t>
            </a:fld>
            <a:endParaRPr lang="fr-FR" altLang="fr-FR">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a:extLst>
              <a:ext uri="{FF2B5EF4-FFF2-40B4-BE49-F238E27FC236}">
                <a16:creationId xmlns:a16="http://schemas.microsoft.com/office/drawing/2014/main" id="{AB1ED1A0-0E17-41E5-BD36-3B69AB9BFB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notes 2">
            <a:extLst>
              <a:ext uri="{FF2B5EF4-FFF2-40B4-BE49-F238E27FC236}">
                <a16:creationId xmlns:a16="http://schemas.microsoft.com/office/drawing/2014/main" id="{A54C1D13-1E8B-4124-8E1A-8886B80161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dirty="0"/>
              <a:t>Et également les référentiels et recommandations d’autres organisations et sociétés savantes</a:t>
            </a:r>
          </a:p>
          <a:p>
            <a:pPr>
              <a:spcBef>
                <a:spcPct val="0"/>
              </a:spcBef>
            </a:pPr>
            <a:endParaRPr lang="fr-FR" altLang="fr-FR" dirty="0"/>
          </a:p>
          <a:p>
            <a:pPr>
              <a:spcBef>
                <a:spcPct val="0"/>
              </a:spcBef>
            </a:pPr>
            <a:endParaRPr lang="fr-FR" altLang="fr-FR" dirty="0"/>
          </a:p>
          <a:p>
            <a:pPr>
              <a:spcBef>
                <a:spcPct val="0"/>
              </a:spcBef>
            </a:pPr>
            <a:r>
              <a:rPr lang="fr-FR" altLang="fr-FR" dirty="0"/>
              <a:t>Pour naviguer au sein de la thématique il est possible de le faire par le menu du haut et le menu de droite. </a:t>
            </a:r>
          </a:p>
        </p:txBody>
      </p:sp>
      <p:sp>
        <p:nvSpPr>
          <p:cNvPr id="35844" name="Espace réservé du numéro de diapositive 3">
            <a:extLst>
              <a:ext uri="{FF2B5EF4-FFF2-40B4-BE49-F238E27FC236}">
                <a16:creationId xmlns:a16="http://schemas.microsoft.com/office/drawing/2014/main" id="{1801BDA6-A1C5-4407-BE14-E23BBE6AC7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D3A0223-3453-4061-9F3C-15365904DD87}" type="slidenum">
              <a:rPr lang="fr-FR" altLang="fr-FR">
                <a:latin typeface="Calibri" panose="020F0502020204030204" pitchFamily="34" charset="0"/>
              </a:rPr>
              <a:pPr fontAlgn="base">
                <a:spcBef>
                  <a:spcPct val="0"/>
                </a:spcBef>
                <a:spcAft>
                  <a:spcPct val="0"/>
                </a:spcAft>
              </a:pPr>
              <a:t>10</a:t>
            </a:fld>
            <a:endParaRPr lang="fr-FR" altLang="fr-FR">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a:extLst>
              <a:ext uri="{FF2B5EF4-FFF2-40B4-BE49-F238E27FC236}">
                <a16:creationId xmlns:a16="http://schemas.microsoft.com/office/drawing/2014/main" id="{6DFEC4EF-B65C-4B14-912F-C9A90B23597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ce réservé des notes 2">
            <a:extLst>
              <a:ext uri="{FF2B5EF4-FFF2-40B4-BE49-F238E27FC236}">
                <a16:creationId xmlns:a16="http://schemas.microsoft.com/office/drawing/2014/main" id="{1766CD35-87BD-4188-BA75-180CE5D428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a:t>Revenons sur la page d’accueil d’une thématique, ici psycho-oncologie.</a:t>
            </a:r>
          </a:p>
          <a:p>
            <a:pPr>
              <a:spcBef>
                <a:spcPct val="0"/>
              </a:spcBef>
            </a:pPr>
            <a:r>
              <a:rPr lang="fr-FR" altLang="fr-FR"/>
              <a:t>Chaque comité de pilotage développe un annuaire des professionnels, équipes et organisations compétents sur la région. </a:t>
            </a:r>
          </a:p>
        </p:txBody>
      </p:sp>
      <p:sp>
        <p:nvSpPr>
          <p:cNvPr id="37892" name="Espace réservé du numéro de diapositive 3">
            <a:extLst>
              <a:ext uri="{FF2B5EF4-FFF2-40B4-BE49-F238E27FC236}">
                <a16:creationId xmlns:a16="http://schemas.microsoft.com/office/drawing/2014/main" id="{D0A2B850-214D-4F1A-9B4A-76E3164DA2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338D126-34AA-4EF5-8AB7-72AAACD31375}" type="slidenum">
              <a:rPr lang="fr-FR" altLang="fr-FR">
                <a:latin typeface="Calibri" panose="020F0502020204030204" pitchFamily="34" charset="0"/>
              </a:rPr>
              <a:pPr fontAlgn="base">
                <a:spcBef>
                  <a:spcPct val="0"/>
                </a:spcBef>
                <a:spcAft>
                  <a:spcPct val="0"/>
                </a:spcAft>
              </a:pPr>
              <a:t>11</a:t>
            </a:fld>
            <a:endParaRPr lang="fr-FR" altLang="fr-FR">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a:extLst>
              <a:ext uri="{FF2B5EF4-FFF2-40B4-BE49-F238E27FC236}">
                <a16:creationId xmlns:a16="http://schemas.microsoft.com/office/drawing/2014/main" id="{121C4F1D-9739-4F3D-8CD8-13C4331A2E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notes 2">
            <a:extLst>
              <a:ext uri="{FF2B5EF4-FFF2-40B4-BE49-F238E27FC236}">
                <a16:creationId xmlns:a16="http://schemas.microsoft.com/office/drawing/2014/main" id="{A77DDC62-15F4-4632-9AFA-FF7599F0FF76}"/>
              </a:ext>
            </a:extLst>
          </p:cNvPr>
          <p:cNvSpPr>
            <a:spLocks noGrp="1"/>
          </p:cNvSpPr>
          <p:nvPr>
            <p:ph type="body" idx="1"/>
          </p:nvPr>
        </p:nvSpPr>
        <p:spPr/>
        <p:txBody>
          <a:bodyPr/>
          <a:lstStyle/>
          <a:p>
            <a:pPr fontAlgn="auto">
              <a:spcBef>
                <a:spcPts val="0"/>
              </a:spcBef>
              <a:spcAft>
                <a:spcPts val="0"/>
              </a:spcAft>
              <a:defRPr/>
            </a:pPr>
            <a:r>
              <a:rPr lang="fr-FR" dirty="0"/>
              <a:t>Chaque annuaire se présente de la même façon. </a:t>
            </a:r>
          </a:p>
          <a:p>
            <a:pPr fontAlgn="auto">
              <a:spcBef>
                <a:spcPts val="0"/>
              </a:spcBef>
              <a:spcAft>
                <a:spcPts val="0"/>
              </a:spcAft>
              <a:defRPr/>
            </a:pPr>
            <a:r>
              <a:rPr lang="fr-FR" dirty="0"/>
              <a:t>Une charte d’utilisation des annuaires a été validé avec les comités de pilotage. Tous les annuaires sont référencés par les acteurs eux-mêmes à travers un formulaire.</a:t>
            </a:r>
          </a:p>
          <a:p>
            <a:pPr fontAlgn="auto">
              <a:spcBef>
                <a:spcPts val="0"/>
              </a:spcBef>
              <a:spcAft>
                <a:spcPts val="0"/>
              </a:spcAft>
              <a:defRPr/>
            </a:pPr>
            <a:endParaRPr lang="fr-FR" dirty="0"/>
          </a:p>
          <a:p>
            <a:pPr fontAlgn="auto">
              <a:spcBef>
                <a:spcPts val="0"/>
              </a:spcBef>
              <a:spcAft>
                <a:spcPts val="0"/>
              </a:spcAft>
              <a:defRPr/>
            </a:pPr>
            <a:r>
              <a:rPr lang="fr-FR" dirty="0"/>
              <a:t>Chaque comité de pilotage définit les compétences décrites au sein de l’annuaire et une fois décrite, celles-ci serviront de filtres de recherche sur le menu de gauche. </a:t>
            </a:r>
          </a:p>
          <a:p>
            <a:pPr fontAlgn="auto">
              <a:spcBef>
                <a:spcPts val="0"/>
              </a:spcBef>
              <a:spcAft>
                <a:spcPts val="0"/>
              </a:spcAft>
              <a:defRPr/>
            </a:pPr>
            <a:endParaRPr lang="fr-FR" dirty="0"/>
          </a:p>
          <a:p>
            <a:pPr fontAlgn="auto">
              <a:spcBef>
                <a:spcPts val="0"/>
              </a:spcBef>
              <a:spcAft>
                <a:spcPts val="0"/>
              </a:spcAft>
              <a:defRPr/>
            </a:pPr>
            <a:r>
              <a:rPr lang="fr-FR" dirty="0"/>
              <a:t>Selon les décisions de chaque copil :</a:t>
            </a:r>
          </a:p>
          <a:p>
            <a:pPr fontAlgn="auto">
              <a:spcBef>
                <a:spcPts val="0"/>
              </a:spcBef>
              <a:spcAft>
                <a:spcPts val="0"/>
              </a:spcAft>
              <a:defRPr/>
            </a:pPr>
            <a:r>
              <a:rPr lang="fr-FR" dirty="0"/>
              <a:t>On peut avoir des annuaires avec des compétences fines et  un niveau de détail important</a:t>
            </a:r>
          </a:p>
        </p:txBody>
      </p:sp>
      <p:sp>
        <p:nvSpPr>
          <p:cNvPr id="39940" name="Espace réservé du numéro de diapositive 3">
            <a:extLst>
              <a:ext uri="{FF2B5EF4-FFF2-40B4-BE49-F238E27FC236}">
                <a16:creationId xmlns:a16="http://schemas.microsoft.com/office/drawing/2014/main" id="{5A6F7338-5F33-46B8-B60C-B1CEACE6D3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4712673-13E6-4DA4-B0CB-4F1F4D755D06}" type="slidenum">
              <a:rPr lang="fr-FR" altLang="fr-FR">
                <a:latin typeface="Calibri" panose="020F0502020204030204" pitchFamily="34" charset="0"/>
              </a:rPr>
              <a:pPr fontAlgn="base">
                <a:spcBef>
                  <a:spcPct val="0"/>
                </a:spcBef>
                <a:spcAft>
                  <a:spcPct val="0"/>
                </a:spcAft>
              </a:pPr>
              <a:t>12</a:t>
            </a:fld>
            <a:endParaRPr lang="fr-FR" altLang="fr-FR">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a:extLst>
              <a:ext uri="{FF2B5EF4-FFF2-40B4-BE49-F238E27FC236}">
                <a16:creationId xmlns:a16="http://schemas.microsoft.com/office/drawing/2014/main" id="{6B94B209-91AE-42C2-9A57-9AD24CCAFE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Espace réservé des notes 2">
            <a:extLst>
              <a:ext uri="{FF2B5EF4-FFF2-40B4-BE49-F238E27FC236}">
                <a16:creationId xmlns:a16="http://schemas.microsoft.com/office/drawing/2014/main" id="{B693D6A7-F0FC-4391-A6C0-4720CAD4130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dirty="0"/>
              <a:t>et d’autres situations où là description des compétences sont simples</a:t>
            </a:r>
          </a:p>
          <a:p>
            <a:pPr>
              <a:spcBef>
                <a:spcPct val="0"/>
              </a:spcBef>
            </a:pPr>
            <a:r>
              <a:rPr lang="fr-FR" altLang="fr-FR" dirty="0"/>
              <a:t>Les copils préfèrent que l’annuaire vive pendant un temps et que les acteurs référencent librement leur compétences. Puis une évaluation est réalisée pour envisager de définir des compétences plus finement</a:t>
            </a:r>
          </a:p>
          <a:p>
            <a:pPr>
              <a:spcBef>
                <a:spcPct val="0"/>
              </a:spcBef>
            </a:pPr>
            <a:endParaRPr lang="fr-FR" altLang="fr-FR" dirty="0"/>
          </a:p>
          <a:p>
            <a:pPr>
              <a:spcBef>
                <a:spcPct val="0"/>
              </a:spcBef>
            </a:pPr>
            <a:endParaRPr lang="fr-FR" altLang="fr-FR" dirty="0"/>
          </a:p>
          <a:p>
            <a:pPr>
              <a:spcBef>
                <a:spcPct val="0"/>
              </a:spcBef>
            </a:pPr>
            <a:endParaRPr lang="fr-FR" altLang="fr-FR" dirty="0"/>
          </a:p>
        </p:txBody>
      </p:sp>
      <p:sp>
        <p:nvSpPr>
          <p:cNvPr id="41988" name="Espace réservé du numéro de diapositive 3">
            <a:extLst>
              <a:ext uri="{FF2B5EF4-FFF2-40B4-BE49-F238E27FC236}">
                <a16:creationId xmlns:a16="http://schemas.microsoft.com/office/drawing/2014/main" id="{CB4BF6F9-B877-412D-B471-752E53CB18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A78946D8-7772-49CF-AD0A-B731169846D1}" type="slidenum">
              <a:rPr lang="fr-FR" altLang="fr-FR">
                <a:latin typeface="Calibri" panose="020F0502020204030204" pitchFamily="34" charset="0"/>
              </a:rPr>
              <a:pPr fontAlgn="base">
                <a:spcBef>
                  <a:spcPct val="0"/>
                </a:spcBef>
                <a:spcAft>
                  <a:spcPct val="0"/>
                </a:spcAft>
              </a:pPr>
              <a:t>13</a:t>
            </a:fld>
            <a:endParaRPr lang="fr-FR" altLang="fr-FR">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a:extLst>
              <a:ext uri="{FF2B5EF4-FFF2-40B4-BE49-F238E27FC236}">
                <a16:creationId xmlns:a16="http://schemas.microsoft.com/office/drawing/2014/main" id="{752D7A26-E2EA-4DE1-A83A-EDAB96EF71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Espace réservé des notes 2">
            <a:extLst>
              <a:ext uri="{FF2B5EF4-FFF2-40B4-BE49-F238E27FC236}">
                <a16:creationId xmlns:a16="http://schemas.microsoft.com/office/drawing/2014/main" id="{80368F55-15AF-45DE-A7EA-63C15942FD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dirty="0"/>
              <a:t>Ou avec une vision cartographique qui permet d’afficher les offres plutôt par territoire. </a:t>
            </a:r>
          </a:p>
          <a:p>
            <a:pPr>
              <a:spcBef>
                <a:spcPct val="0"/>
              </a:spcBef>
            </a:pPr>
            <a:endParaRPr lang="fr-FR" altLang="fr-FR" dirty="0"/>
          </a:p>
        </p:txBody>
      </p:sp>
      <p:sp>
        <p:nvSpPr>
          <p:cNvPr id="44036" name="Espace réservé du numéro de diapositive 3">
            <a:extLst>
              <a:ext uri="{FF2B5EF4-FFF2-40B4-BE49-F238E27FC236}">
                <a16:creationId xmlns:a16="http://schemas.microsoft.com/office/drawing/2014/main" id="{AF5656F3-3E1F-492F-B042-7BEB0A300B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7121989-9680-4DBB-8C8B-4C3135ABB18B}" type="slidenum">
              <a:rPr lang="fr-FR" altLang="fr-FR">
                <a:latin typeface="Calibri" panose="020F0502020204030204" pitchFamily="34" charset="0"/>
              </a:rPr>
              <a:pPr fontAlgn="base">
                <a:spcBef>
                  <a:spcPct val="0"/>
                </a:spcBef>
                <a:spcAft>
                  <a:spcPct val="0"/>
                </a:spcAft>
              </a:pPr>
              <a:t>14</a:t>
            </a:fld>
            <a:endParaRPr lang="fr-FR" altLang="fr-FR">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a:extLst>
              <a:ext uri="{FF2B5EF4-FFF2-40B4-BE49-F238E27FC236}">
                <a16:creationId xmlns:a16="http://schemas.microsoft.com/office/drawing/2014/main" id="{AA631293-35CB-42E0-BFE0-0A190FEC93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Espace réservé des notes 2">
            <a:extLst>
              <a:ext uri="{FF2B5EF4-FFF2-40B4-BE49-F238E27FC236}">
                <a16:creationId xmlns:a16="http://schemas.microsoft.com/office/drawing/2014/main" id="{65F04CA5-D421-450A-90CC-E53985C355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a:t>De retour sur une thématique, ici prise en charge de la douleur, sont également partagés</a:t>
            </a:r>
          </a:p>
        </p:txBody>
      </p:sp>
      <p:sp>
        <p:nvSpPr>
          <p:cNvPr id="46084" name="Espace réservé du numéro de diapositive 3">
            <a:extLst>
              <a:ext uri="{FF2B5EF4-FFF2-40B4-BE49-F238E27FC236}">
                <a16:creationId xmlns:a16="http://schemas.microsoft.com/office/drawing/2014/main" id="{28468717-2641-492B-BFD6-ED854096E1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B686CFD-EA8E-48F4-8E70-F905CB77C9AA}" type="slidenum">
              <a:rPr lang="fr-FR" altLang="fr-FR">
                <a:latin typeface="Calibri" panose="020F0502020204030204" pitchFamily="34" charset="0"/>
              </a:rPr>
              <a:pPr fontAlgn="base">
                <a:spcBef>
                  <a:spcPct val="0"/>
                </a:spcBef>
                <a:spcAft>
                  <a:spcPct val="0"/>
                </a:spcAft>
              </a:pPr>
              <a:t>15</a:t>
            </a:fld>
            <a:endParaRPr lang="fr-FR" altLang="fr-FR">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a:extLst>
              <a:ext uri="{FF2B5EF4-FFF2-40B4-BE49-F238E27FC236}">
                <a16:creationId xmlns:a16="http://schemas.microsoft.com/office/drawing/2014/main" id="{474FBAAE-36BB-44C4-A9A8-0B5CE8A157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notes 2">
            <a:extLst>
              <a:ext uri="{FF2B5EF4-FFF2-40B4-BE49-F238E27FC236}">
                <a16:creationId xmlns:a16="http://schemas.microsoft.com/office/drawing/2014/main" id="{9C8186A4-902A-401B-B41B-EE59087C4EAC}"/>
              </a:ext>
            </a:extLst>
          </p:cNvPr>
          <p:cNvSpPr>
            <a:spLocks noGrp="1"/>
          </p:cNvSpPr>
          <p:nvPr>
            <p:ph type="body" idx="1"/>
          </p:nvPr>
        </p:nvSpPr>
        <p:spPr/>
        <p:txBody>
          <a:bodyPr/>
          <a:lstStyle/>
          <a:p>
            <a:pPr fontAlgn="auto">
              <a:spcBef>
                <a:spcPts val="0"/>
              </a:spcBef>
              <a:spcAft>
                <a:spcPts val="0"/>
              </a:spcAft>
              <a:defRPr/>
            </a:pPr>
            <a:r>
              <a:rPr lang="fr-FR" dirty="0"/>
              <a:t>Des contenus pour le professionnel et le patient,</a:t>
            </a:r>
          </a:p>
          <a:p>
            <a:pPr fontAlgn="auto">
              <a:spcBef>
                <a:spcPts val="0"/>
              </a:spcBef>
              <a:spcAft>
                <a:spcPts val="0"/>
              </a:spcAft>
              <a:defRPr/>
            </a:pPr>
            <a:r>
              <a:rPr lang="fr-FR" dirty="0"/>
              <a:t>Les formations et grands évènements organisés sur la région et au niveau national. </a:t>
            </a:r>
          </a:p>
          <a:p>
            <a:pPr fontAlgn="auto">
              <a:spcBef>
                <a:spcPts val="0"/>
              </a:spcBef>
              <a:spcAft>
                <a:spcPts val="0"/>
              </a:spcAft>
              <a:defRPr/>
            </a:pPr>
            <a:endParaRPr lang="fr-FR" dirty="0"/>
          </a:p>
          <a:p>
            <a:pPr fontAlgn="auto">
              <a:spcBef>
                <a:spcPts val="0"/>
              </a:spcBef>
              <a:spcAft>
                <a:spcPts val="0"/>
              </a:spcAft>
              <a:defRPr/>
            </a:pPr>
            <a:r>
              <a:rPr lang="fr-FR" dirty="0"/>
              <a:t>Les référentiels et recommandations étant nombreux sur les SOS, il a été développé dans le cadre de ce portail un répertoire de documents.</a:t>
            </a:r>
          </a:p>
          <a:p>
            <a:pPr fontAlgn="auto">
              <a:spcBef>
                <a:spcPts val="0"/>
              </a:spcBef>
              <a:spcAft>
                <a:spcPts val="0"/>
              </a:spcAft>
              <a:defRPr/>
            </a:pPr>
            <a:r>
              <a:rPr lang="fr-FR" dirty="0"/>
              <a:t>Ce répertoire recense tout les référentiels en soins oncologiques de support. L’utilisateur peut y accéder soit depuis le page d’accueil du portail, soit depuis une thématique. </a:t>
            </a:r>
          </a:p>
          <a:p>
            <a:pPr fontAlgn="auto">
              <a:spcBef>
                <a:spcPts val="0"/>
              </a:spcBef>
              <a:spcAft>
                <a:spcPts val="0"/>
              </a:spcAft>
              <a:defRPr/>
            </a:pPr>
            <a:endParaRPr lang="fr-FR" dirty="0"/>
          </a:p>
          <a:p>
            <a:pPr fontAlgn="auto">
              <a:spcBef>
                <a:spcPts val="0"/>
              </a:spcBef>
              <a:spcAft>
                <a:spcPts val="0"/>
              </a:spcAft>
              <a:defRPr/>
            </a:pPr>
            <a:endParaRPr lang="fr-FR" dirty="0"/>
          </a:p>
          <a:p>
            <a:pPr fontAlgn="auto">
              <a:spcBef>
                <a:spcPts val="0"/>
              </a:spcBef>
              <a:spcAft>
                <a:spcPts val="0"/>
              </a:spcAft>
              <a:defRPr/>
            </a:pPr>
            <a:endParaRPr lang="fr-FR" dirty="0"/>
          </a:p>
          <a:p>
            <a:pPr fontAlgn="auto">
              <a:spcBef>
                <a:spcPts val="0"/>
              </a:spcBef>
              <a:spcAft>
                <a:spcPts val="0"/>
              </a:spcAft>
              <a:defRPr/>
            </a:pPr>
            <a:endParaRPr lang="fr-FR" dirty="0"/>
          </a:p>
          <a:p>
            <a:pPr marL="171450" indent="-171450" fontAlgn="auto">
              <a:spcBef>
                <a:spcPts val="0"/>
              </a:spcBef>
              <a:spcAft>
                <a:spcPts val="0"/>
              </a:spcAft>
              <a:buFontTx/>
              <a:buChar char="-"/>
              <a:defRPr/>
            </a:pPr>
            <a:endParaRPr lang="fr-FR" dirty="0"/>
          </a:p>
        </p:txBody>
      </p:sp>
      <p:sp>
        <p:nvSpPr>
          <p:cNvPr id="48132" name="Espace réservé du numéro de diapositive 3">
            <a:extLst>
              <a:ext uri="{FF2B5EF4-FFF2-40B4-BE49-F238E27FC236}">
                <a16:creationId xmlns:a16="http://schemas.microsoft.com/office/drawing/2014/main" id="{2B38B6E1-3533-4483-8021-69B8D3B125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F371978-546C-4CB3-B7B0-24A476D751F0}" type="slidenum">
              <a:rPr lang="fr-FR" altLang="fr-FR">
                <a:latin typeface="Calibri" panose="020F0502020204030204" pitchFamily="34" charset="0"/>
              </a:rPr>
              <a:pPr fontAlgn="base">
                <a:spcBef>
                  <a:spcPct val="0"/>
                </a:spcBef>
                <a:spcAft>
                  <a:spcPct val="0"/>
                </a:spcAft>
              </a:pPr>
              <a:t>16</a:t>
            </a:fld>
            <a:endParaRPr lang="fr-FR" altLang="fr-FR">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a:extLst>
              <a:ext uri="{FF2B5EF4-FFF2-40B4-BE49-F238E27FC236}">
                <a16:creationId xmlns:a16="http://schemas.microsoft.com/office/drawing/2014/main" id="{2E45CFEE-2E94-4A7A-8C5C-1E2CA6D308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notes 2">
            <a:extLst>
              <a:ext uri="{FF2B5EF4-FFF2-40B4-BE49-F238E27FC236}">
                <a16:creationId xmlns:a16="http://schemas.microsoft.com/office/drawing/2014/main" id="{CED1A549-7B42-41E3-9B39-BAD98F77979E}"/>
              </a:ext>
            </a:extLst>
          </p:cNvPr>
          <p:cNvSpPr>
            <a:spLocks noGrp="1"/>
          </p:cNvSpPr>
          <p:nvPr>
            <p:ph type="body" idx="1"/>
          </p:nvPr>
        </p:nvSpPr>
        <p:spPr/>
        <p:txBody>
          <a:bodyPr/>
          <a:lstStyle/>
          <a:p>
            <a:pPr fontAlgn="auto">
              <a:spcBef>
                <a:spcPts val="0"/>
              </a:spcBef>
              <a:spcAft>
                <a:spcPts val="0"/>
              </a:spcAft>
              <a:defRPr/>
            </a:pPr>
            <a:r>
              <a:rPr lang="fr-FR" dirty="0"/>
              <a:t>Ce répertoire a été conçu pour pouvoir facilement accéder et rechercher tous les référentiels et recommandations sur les SOS. </a:t>
            </a:r>
          </a:p>
          <a:p>
            <a:pPr fontAlgn="auto">
              <a:spcBef>
                <a:spcPts val="0"/>
              </a:spcBef>
              <a:spcAft>
                <a:spcPts val="0"/>
              </a:spcAft>
              <a:defRPr/>
            </a:pPr>
            <a:endParaRPr lang="fr-FR" dirty="0"/>
          </a:p>
          <a:p>
            <a:pPr fontAlgn="auto">
              <a:spcBef>
                <a:spcPts val="0"/>
              </a:spcBef>
              <a:spcAft>
                <a:spcPts val="0"/>
              </a:spcAft>
              <a:defRPr/>
            </a:pPr>
            <a:r>
              <a:rPr lang="fr-FR" dirty="0"/>
              <a:t>Avec + de 80 documents, la recherche de document est facilité par : </a:t>
            </a:r>
          </a:p>
          <a:p>
            <a:pPr marL="171450" indent="-171450" fontAlgn="auto">
              <a:spcBef>
                <a:spcPts val="0"/>
              </a:spcBef>
              <a:spcAft>
                <a:spcPts val="0"/>
              </a:spcAft>
              <a:buFontTx/>
              <a:buChar char="-"/>
              <a:defRPr/>
            </a:pPr>
            <a:r>
              <a:rPr lang="fr-FR" dirty="0"/>
              <a:t>- Une recherche par mots clés </a:t>
            </a:r>
          </a:p>
          <a:p>
            <a:pPr fontAlgn="auto">
              <a:spcBef>
                <a:spcPts val="0"/>
              </a:spcBef>
              <a:spcAft>
                <a:spcPts val="0"/>
              </a:spcAft>
              <a:defRPr/>
            </a:pPr>
            <a:r>
              <a:rPr lang="fr-FR" dirty="0"/>
              <a:t>Il est possible de rechercher sur la base du titre du document et également sur des mots rattachés aux documents. Le réseau avec les groupes de travail ont listé et rattaché + de 210 mots aux 82 documents.</a:t>
            </a:r>
          </a:p>
          <a:p>
            <a:pPr fontAlgn="auto">
              <a:spcBef>
                <a:spcPts val="0"/>
              </a:spcBef>
              <a:spcAft>
                <a:spcPts val="0"/>
              </a:spcAft>
              <a:defRPr/>
            </a:pPr>
            <a:endParaRPr lang="fr-FR" dirty="0"/>
          </a:p>
          <a:p>
            <a:pPr marL="171450" indent="-171450" fontAlgn="auto">
              <a:spcBef>
                <a:spcPts val="0"/>
              </a:spcBef>
              <a:spcAft>
                <a:spcPts val="0"/>
              </a:spcAft>
              <a:buFontTx/>
              <a:buChar char="-"/>
              <a:defRPr/>
            </a:pPr>
            <a:endParaRPr lang="fr-FR" dirty="0"/>
          </a:p>
          <a:p>
            <a:pPr marL="171450" indent="-171450" fontAlgn="auto">
              <a:spcBef>
                <a:spcPts val="0"/>
              </a:spcBef>
              <a:spcAft>
                <a:spcPts val="0"/>
              </a:spcAft>
              <a:buFontTx/>
              <a:buChar char="-"/>
              <a:defRPr/>
            </a:pPr>
            <a:endParaRPr lang="fr-FR" dirty="0"/>
          </a:p>
          <a:p>
            <a:pPr marL="171450" indent="-171450" fontAlgn="auto">
              <a:spcBef>
                <a:spcPts val="0"/>
              </a:spcBef>
              <a:spcAft>
                <a:spcPts val="0"/>
              </a:spcAft>
              <a:buFontTx/>
              <a:buChar char="-"/>
              <a:defRPr/>
            </a:pPr>
            <a:endParaRPr lang="fr-FR" dirty="0"/>
          </a:p>
          <a:p>
            <a:pPr fontAlgn="auto">
              <a:spcBef>
                <a:spcPts val="0"/>
              </a:spcBef>
              <a:spcAft>
                <a:spcPts val="0"/>
              </a:spcAft>
              <a:defRPr/>
            </a:pPr>
            <a:endParaRPr lang="fr-FR" dirty="0"/>
          </a:p>
        </p:txBody>
      </p:sp>
      <p:sp>
        <p:nvSpPr>
          <p:cNvPr id="50180" name="Espace réservé du numéro de diapositive 3">
            <a:extLst>
              <a:ext uri="{FF2B5EF4-FFF2-40B4-BE49-F238E27FC236}">
                <a16:creationId xmlns:a16="http://schemas.microsoft.com/office/drawing/2014/main" id="{90EB69A1-1AFB-448D-9372-5780CD5494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79E15E7-39D9-4991-9D31-CEA0B2722B65}" type="slidenum">
              <a:rPr lang="fr-FR" altLang="fr-FR">
                <a:latin typeface="Calibri" panose="020F0502020204030204" pitchFamily="34" charset="0"/>
              </a:rPr>
              <a:pPr fontAlgn="base">
                <a:spcBef>
                  <a:spcPct val="0"/>
                </a:spcBef>
                <a:spcAft>
                  <a:spcPct val="0"/>
                </a:spcAft>
              </a:pPr>
              <a:t>17</a:t>
            </a:fld>
            <a:endParaRPr lang="fr-FR" altLang="fr-FR">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a:extLst>
              <a:ext uri="{FF2B5EF4-FFF2-40B4-BE49-F238E27FC236}">
                <a16:creationId xmlns:a16="http://schemas.microsoft.com/office/drawing/2014/main" id="{68FCDF16-4611-4A3D-85E5-12884070BE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notes 2">
            <a:extLst>
              <a:ext uri="{FF2B5EF4-FFF2-40B4-BE49-F238E27FC236}">
                <a16:creationId xmlns:a16="http://schemas.microsoft.com/office/drawing/2014/main" id="{3CD3F388-9804-4B9A-AB2D-58CB1A445470}"/>
              </a:ext>
            </a:extLst>
          </p:cNvPr>
          <p:cNvSpPr>
            <a:spLocks noGrp="1"/>
          </p:cNvSpPr>
          <p:nvPr>
            <p:ph type="body" idx="1"/>
          </p:nvPr>
        </p:nvSpPr>
        <p:spPr/>
        <p:txBody>
          <a:bodyPr/>
          <a:lstStyle/>
          <a:p>
            <a:pPr fontAlgn="auto">
              <a:spcBef>
                <a:spcPts val="0"/>
              </a:spcBef>
              <a:spcAft>
                <a:spcPts val="0"/>
              </a:spcAft>
              <a:defRPr/>
            </a:pPr>
            <a:endParaRPr lang="fr-FR" dirty="0"/>
          </a:p>
          <a:p>
            <a:pPr fontAlgn="auto">
              <a:spcBef>
                <a:spcPts val="0"/>
              </a:spcBef>
              <a:spcAft>
                <a:spcPts val="0"/>
              </a:spcAft>
              <a:defRPr/>
            </a:pPr>
            <a:r>
              <a:rPr lang="fr-FR" dirty="0"/>
              <a:t>Pour exemple, en tapant le mot « trouble », nous passons de 82 documents à 15 documents. </a:t>
            </a:r>
          </a:p>
          <a:p>
            <a:pPr fontAlgn="auto">
              <a:spcBef>
                <a:spcPts val="0"/>
              </a:spcBef>
              <a:spcAft>
                <a:spcPts val="0"/>
              </a:spcAft>
              <a:defRPr/>
            </a:pPr>
            <a:endParaRPr lang="fr-FR" dirty="0"/>
          </a:p>
          <a:p>
            <a:pPr fontAlgn="auto">
              <a:spcBef>
                <a:spcPts val="0"/>
              </a:spcBef>
              <a:spcAft>
                <a:spcPts val="0"/>
              </a:spcAft>
              <a:defRPr/>
            </a:pPr>
            <a:r>
              <a:rPr lang="fr-FR" dirty="0"/>
              <a:t>Il est possible d’affiner la </a:t>
            </a:r>
            <a:r>
              <a:rPr lang="fr-FR"/>
              <a:t>recherche par catégorie en </a:t>
            </a:r>
            <a:r>
              <a:rPr lang="fr-FR" dirty="0"/>
              <a:t>sélectionnant le nom d’une thématique ou d’un domaine. </a:t>
            </a:r>
          </a:p>
          <a:p>
            <a:pPr marL="171450" indent="-171450" fontAlgn="auto">
              <a:spcBef>
                <a:spcPts val="0"/>
              </a:spcBef>
              <a:spcAft>
                <a:spcPts val="0"/>
              </a:spcAft>
              <a:buFontTx/>
              <a:buChar char="-"/>
              <a:defRPr/>
            </a:pPr>
            <a:endParaRPr lang="fr-FR" dirty="0"/>
          </a:p>
          <a:p>
            <a:pPr fontAlgn="auto">
              <a:spcBef>
                <a:spcPts val="0"/>
              </a:spcBef>
              <a:spcAft>
                <a:spcPts val="0"/>
              </a:spcAft>
              <a:defRPr/>
            </a:pPr>
            <a:endParaRPr lang="fr-FR" dirty="0"/>
          </a:p>
          <a:p>
            <a:pPr fontAlgn="auto">
              <a:spcBef>
                <a:spcPts val="0"/>
              </a:spcBef>
              <a:spcAft>
                <a:spcPts val="0"/>
              </a:spcAft>
              <a:defRPr/>
            </a:pPr>
            <a:endParaRPr lang="fr-FR" dirty="0"/>
          </a:p>
        </p:txBody>
      </p:sp>
      <p:sp>
        <p:nvSpPr>
          <p:cNvPr id="52228" name="Espace réservé du numéro de diapositive 3">
            <a:extLst>
              <a:ext uri="{FF2B5EF4-FFF2-40B4-BE49-F238E27FC236}">
                <a16:creationId xmlns:a16="http://schemas.microsoft.com/office/drawing/2014/main" id="{190F4DD2-6775-4770-BFE5-EDE52526D2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55FFBAD-9623-4159-BCE4-FEFD7846AB42}" type="slidenum">
              <a:rPr lang="fr-FR" altLang="fr-FR">
                <a:latin typeface="Calibri" panose="020F0502020204030204" pitchFamily="34" charset="0"/>
              </a:rPr>
              <a:pPr fontAlgn="base">
                <a:spcBef>
                  <a:spcPct val="0"/>
                </a:spcBef>
                <a:spcAft>
                  <a:spcPct val="0"/>
                </a:spcAft>
              </a:pPr>
              <a:t>18</a:t>
            </a:fld>
            <a:endParaRPr lang="fr-FR" altLang="fr-FR">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a:extLst>
              <a:ext uri="{FF2B5EF4-FFF2-40B4-BE49-F238E27FC236}">
                <a16:creationId xmlns:a16="http://schemas.microsoft.com/office/drawing/2014/main" id="{3557FD7F-6B42-42E7-AC0F-0F0DC10607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Espace réservé des notes 2">
            <a:extLst>
              <a:ext uri="{FF2B5EF4-FFF2-40B4-BE49-F238E27FC236}">
                <a16:creationId xmlns:a16="http://schemas.microsoft.com/office/drawing/2014/main" id="{4D27432F-339D-46FA-9A76-6E5B66C09A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a:t>Ici nous la recherche combiné « trouble » et gestion des toxicités permet l’affichage de 4 résultats. </a:t>
            </a:r>
          </a:p>
        </p:txBody>
      </p:sp>
      <p:sp>
        <p:nvSpPr>
          <p:cNvPr id="54276" name="Espace réservé du numéro de diapositive 3">
            <a:extLst>
              <a:ext uri="{FF2B5EF4-FFF2-40B4-BE49-F238E27FC236}">
                <a16:creationId xmlns:a16="http://schemas.microsoft.com/office/drawing/2014/main" id="{7C7CDD2B-4492-4883-8051-A70C7E6AAD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8E88CD8-5840-4B67-B738-9DDF72CEEB8D}" type="slidenum">
              <a:rPr lang="fr-FR" altLang="fr-FR">
                <a:latin typeface="Calibri" panose="020F0502020204030204" pitchFamily="34" charset="0"/>
              </a:rPr>
              <a:pPr fontAlgn="base">
                <a:spcBef>
                  <a:spcPct val="0"/>
                </a:spcBef>
                <a:spcAft>
                  <a:spcPct val="0"/>
                </a:spcAft>
              </a:pPr>
              <a:t>19</a:t>
            </a:fld>
            <a:endParaRPr lang="fr-FR" altLang="fr-FR">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a:extLst>
              <a:ext uri="{FF2B5EF4-FFF2-40B4-BE49-F238E27FC236}">
                <a16:creationId xmlns:a16="http://schemas.microsoft.com/office/drawing/2014/main" id="{8391464C-B79D-44BA-A787-C3C888596E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notes 2">
            <a:extLst>
              <a:ext uri="{FF2B5EF4-FFF2-40B4-BE49-F238E27FC236}">
                <a16:creationId xmlns:a16="http://schemas.microsoft.com/office/drawing/2014/main" id="{265EE0AB-1711-4AD1-94F8-45C4A9BC0EE7}"/>
              </a:ext>
            </a:extLst>
          </p:cNvPr>
          <p:cNvSpPr>
            <a:spLocks noGrp="1"/>
          </p:cNvSpPr>
          <p:nvPr>
            <p:ph type="body" idx="1"/>
          </p:nvPr>
        </p:nvSpPr>
        <p:spPr/>
        <p:txBody>
          <a:bodyPr/>
          <a:lstStyle/>
          <a:p>
            <a:pPr fontAlgn="auto">
              <a:spcBef>
                <a:spcPts val="0"/>
              </a:spcBef>
              <a:spcAft>
                <a:spcPts val="0"/>
              </a:spcAft>
              <a:defRPr/>
            </a:pPr>
            <a:r>
              <a:rPr lang="fr-FR" dirty="0"/>
              <a:t>Ce projet de portail s’intègre à la </a:t>
            </a:r>
            <a:r>
              <a:rPr lang="fr-FR" dirty="0" err="1"/>
              <a:t>la</a:t>
            </a:r>
            <a:r>
              <a:rPr lang="fr-FR" dirty="0"/>
              <a:t> plateforme Ressources est un site internet visant à accompagner les professionnels dans leur pratique au quotidien à l’échelle de la région Auvergne Rhône alpes. </a:t>
            </a:r>
          </a:p>
          <a:p>
            <a:pPr fontAlgn="auto">
              <a:spcBef>
                <a:spcPts val="0"/>
              </a:spcBef>
              <a:spcAft>
                <a:spcPts val="0"/>
              </a:spcAft>
              <a:defRPr/>
            </a:pPr>
            <a:endParaRPr lang="fr-FR" dirty="0"/>
          </a:p>
          <a:p>
            <a:pPr fontAlgn="auto">
              <a:spcBef>
                <a:spcPts val="0"/>
              </a:spcBef>
              <a:spcAft>
                <a:spcPts val="0"/>
              </a:spcAft>
              <a:defRPr/>
            </a:pPr>
            <a:r>
              <a:rPr lang="fr-FR" dirty="0"/>
              <a:t>L’objectif de la plateforme est de devenir l’outil régional de référence en cancérologie. </a:t>
            </a:r>
          </a:p>
          <a:p>
            <a:pPr marL="171450" indent="-171450" fontAlgn="auto">
              <a:spcBef>
                <a:spcPts val="0"/>
              </a:spcBef>
              <a:spcAft>
                <a:spcPts val="0"/>
              </a:spcAft>
              <a:buFontTx/>
              <a:buChar char="-"/>
              <a:defRPr/>
            </a:pPr>
            <a:endParaRPr lang="fr-FR" dirty="0"/>
          </a:p>
          <a:p>
            <a:pPr marL="171450" indent="-171450" fontAlgn="auto">
              <a:spcBef>
                <a:spcPts val="0"/>
              </a:spcBef>
              <a:spcAft>
                <a:spcPts val="0"/>
              </a:spcAft>
              <a:buFontTx/>
              <a:buChar char="-"/>
              <a:defRPr/>
            </a:pPr>
            <a:endParaRPr lang="fr-FR" dirty="0"/>
          </a:p>
          <a:p>
            <a:pPr fontAlgn="auto">
              <a:spcBef>
                <a:spcPts val="0"/>
              </a:spcBef>
              <a:spcAft>
                <a:spcPts val="0"/>
              </a:spcAft>
              <a:defRPr/>
            </a:pPr>
            <a:endParaRPr lang="fr-FR" dirty="0"/>
          </a:p>
          <a:p>
            <a:pPr fontAlgn="auto">
              <a:spcBef>
                <a:spcPts val="0"/>
              </a:spcBef>
              <a:spcAft>
                <a:spcPts val="0"/>
              </a:spcAft>
              <a:defRPr/>
            </a:pPr>
            <a:endParaRPr lang="fr-FR" dirty="0"/>
          </a:p>
        </p:txBody>
      </p:sp>
      <p:sp>
        <p:nvSpPr>
          <p:cNvPr id="19460" name="Espace réservé du numéro de diapositive 3">
            <a:extLst>
              <a:ext uri="{FF2B5EF4-FFF2-40B4-BE49-F238E27FC236}">
                <a16:creationId xmlns:a16="http://schemas.microsoft.com/office/drawing/2014/main" id="{ACC31ABA-FEFC-483B-B8E7-976560B4C9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08A2A59-25AB-41B2-8D05-78B3CEDF918C}" type="slidenum">
              <a:rPr lang="fr-FR" altLang="fr-FR">
                <a:latin typeface="Calibri" panose="020F0502020204030204" pitchFamily="34" charset="0"/>
              </a:rPr>
              <a:pPr fontAlgn="base">
                <a:spcBef>
                  <a:spcPct val="0"/>
                </a:spcBef>
                <a:spcAft>
                  <a:spcPct val="0"/>
                </a:spcAft>
              </a:pPr>
              <a:t>2</a:t>
            </a:fld>
            <a:endParaRPr lang="fr-FR" altLang="fr-FR">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a:extLst>
              <a:ext uri="{FF2B5EF4-FFF2-40B4-BE49-F238E27FC236}">
                <a16:creationId xmlns:a16="http://schemas.microsoft.com/office/drawing/2014/main" id="{BF0AD545-0D71-4031-AFC2-7AB6EB1F44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Espace réservé des notes 2">
            <a:extLst>
              <a:ext uri="{FF2B5EF4-FFF2-40B4-BE49-F238E27FC236}">
                <a16:creationId xmlns:a16="http://schemas.microsoft.com/office/drawing/2014/main" id="{AC16F9AF-F8DA-4C88-8B84-5DC8A02859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a:t>En suite il est possible d’en savoir plus sur le document : comme sa date de création et de mise à jour, les sociétés savantes ayant validé le document, etc. </a:t>
            </a:r>
          </a:p>
        </p:txBody>
      </p:sp>
      <p:sp>
        <p:nvSpPr>
          <p:cNvPr id="56324" name="Espace réservé du numéro de diapositive 3">
            <a:extLst>
              <a:ext uri="{FF2B5EF4-FFF2-40B4-BE49-F238E27FC236}">
                <a16:creationId xmlns:a16="http://schemas.microsoft.com/office/drawing/2014/main" id="{6C55148F-4834-4615-9DE6-ACCA314185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FA38B44-2A82-4735-BF42-C8925791C52A}" type="slidenum">
              <a:rPr lang="fr-FR" altLang="fr-FR">
                <a:latin typeface="Calibri" panose="020F0502020204030204" pitchFamily="34" charset="0"/>
              </a:rPr>
              <a:pPr fontAlgn="base">
                <a:spcBef>
                  <a:spcPct val="0"/>
                </a:spcBef>
                <a:spcAft>
                  <a:spcPct val="0"/>
                </a:spcAft>
              </a:pPr>
              <a:t>20</a:t>
            </a:fld>
            <a:endParaRPr lang="fr-FR" altLang="fr-FR">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a:extLst>
              <a:ext uri="{FF2B5EF4-FFF2-40B4-BE49-F238E27FC236}">
                <a16:creationId xmlns:a16="http://schemas.microsoft.com/office/drawing/2014/main" id="{3BB33FF4-1BD2-4528-BBE6-0AFD2DC60E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notes 2">
            <a:extLst>
              <a:ext uri="{FF2B5EF4-FFF2-40B4-BE49-F238E27FC236}">
                <a16:creationId xmlns:a16="http://schemas.microsoft.com/office/drawing/2014/main" id="{CD025F36-BC4B-4C04-B840-E511032695B3}"/>
              </a:ext>
            </a:extLst>
          </p:cNvPr>
          <p:cNvSpPr>
            <a:spLocks noGrp="1"/>
          </p:cNvSpPr>
          <p:nvPr>
            <p:ph type="body" idx="1"/>
          </p:nvPr>
        </p:nvSpPr>
        <p:spPr/>
        <p:txBody>
          <a:bodyPr/>
          <a:lstStyle/>
          <a:p>
            <a:pPr fontAlgn="auto">
              <a:spcBef>
                <a:spcPts val="0"/>
              </a:spcBef>
              <a:spcAft>
                <a:spcPts val="0"/>
              </a:spcAft>
              <a:defRPr/>
            </a:pPr>
            <a:r>
              <a:rPr lang="fr-FR" dirty="0"/>
              <a:t>Etape importante dans le projet ressources qui nous a permit de </a:t>
            </a:r>
            <a:r>
              <a:rPr lang="fr-FR" dirty="0" err="1"/>
              <a:t>repondre</a:t>
            </a:r>
            <a:r>
              <a:rPr lang="fr-FR" dirty="0"/>
              <a:t> à la problématique et de tester la flexibilité de la plateforme :</a:t>
            </a:r>
          </a:p>
          <a:p>
            <a:pPr marL="171450" indent="-171450" fontAlgn="auto">
              <a:spcBef>
                <a:spcPts val="0"/>
              </a:spcBef>
              <a:spcAft>
                <a:spcPts val="0"/>
              </a:spcAft>
              <a:buFontTx/>
              <a:buChar char="-"/>
              <a:defRPr/>
            </a:pPr>
            <a:r>
              <a:rPr lang="fr-FR" dirty="0"/>
              <a:t>avec l’</a:t>
            </a:r>
            <a:r>
              <a:rPr lang="fr-FR" dirty="0" err="1"/>
              <a:t>integration</a:t>
            </a:r>
            <a:r>
              <a:rPr lang="fr-FR" dirty="0"/>
              <a:t> de nombreux contenus et d’avoir une vision large des documents disponibles</a:t>
            </a:r>
          </a:p>
          <a:p>
            <a:pPr marL="171450" indent="-171450" fontAlgn="auto">
              <a:spcBef>
                <a:spcPts val="0"/>
              </a:spcBef>
              <a:spcAft>
                <a:spcPts val="0"/>
              </a:spcAft>
              <a:buFontTx/>
              <a:buChar char="-"/>
              <a:defRPr/>
            </a:pPr>
            <a:r>
              <a:rPr lang="fr-FR" dirty="0"/>
              <a:t>d’annuaires variés et plus ou moins complexes en laissant la main aux professionnels eux-mêmes pour qu’ils puissent mettre à jour les données à tout moment</a:t>
            </a:r>
          </a:p>
          <a:p>
            <a:pPr fontAlgn="auto">
              <a:spcBef>
                <a:spcPts val="0"/>
              </a:spcBef>
              <a:spcAft>
                <a:spcPts val="0"/>
              </a:spcAft>
              <a:defRPr/>
            </a:pPr>
            <a:r>
              <a:rPr lang="fr-FR" dirty="0"/>
              <a:t>(annuaires dvpés par 3c mais vite obsolète)</a:t>
            </a:r>
          </a:p>
          <a:p>
            <a:pPr fontAlgn="auto">
              <a:spcBef>
                <a:spcPts val="0"/>
              </a:spcBef>
              <a:spcAft>
                <a:spcPts val="0"/>
              </a:spcAft>
              <a:defRPr/>
            </a:pPr>
            <a:endParaRPr lang="fr-FR" dirty="0"/>
          </a:p>
          <a:p>
            <a:pPr fontAlgn="auto">
              <a:spcBef>
                <a:spcPts val="0"/>
              </a:spcBef>
              <a:spcAft>
                <a:spcPts val="0"/>
              </a:spcAft>
              <a:defRPr/>
            </a:pPr>
            <a:r>
              <a:rPr lang="fr-FR" dirty="0"/>
              <a:t>Pour renforcer le projet : travail à l’amélioration du référencement du site et à la promotion de ressources auprès des 3c, copil (ambassadeurs Ressources)</a:t>
            </a:r>
          </a:p>
          <a:p>
            <a:pPr fontAlgn="auto">
              <a:spcBef>
                <a:spcPts val="0"/>
              </a:spcBef>
              <a:spcAft>
                <a:spcPts val="0"/>
              </a:spcAft>
              <a:defRPr/>
            </a:pPr>
            <a:endParaRPr lang="fr-FR" dirty="0"/>
          </a:p>
          <a:p>
            <a:pPr fontAlgn="auto">
              <a:spcBef>
                <a:spcPts val="0"/>
              </a:spcBef>
              <a:spcAft>
                <a:spcPts val="0"/>
              </a:spcAft>
              <a:defRPr/>
            </a:pPr>
            <a:endParaRPr lang="fr-FR" dirty="0"/>
          </a:p>
          <a:p>
            <a:pPr fontAlgn="auto">
              <a:spcBef>
                <a:spcPts val="0"/>
              </a:spcBef>
              <a:spcAft>
                <a:spcPts val="0"/>
              </a:spcAft>
              <a:defRPr/>
            </a:pPr>
            <a:r>
              <a:rPr lang="fr-FR" dirty="0"/>
              <a:t>Vu le grand nombre de professionnel en SOS, le réseau travail depuis la mise en ligne à la promotion des annuaires des SOS pour inciter le référencement des professionnels. Notre objectif principal est que les annuaires soient représentatifs de l’offre régionale. </a:t>
            </a:r>
          </a:p>
          <a:p>
            <a:pPr fontAlgn="auto">
              <a:spcBef>
                <a:spcPts val="0"/>
              </a:spcBef>
              <a:spcAft>
                <a:spcPts val="0"/>
              </a:spcAft>
              <a:defRPr/>
            </a:pPr>
            <a:r>
              <a:rPr lang="fr-FR" dirty="0"/>
              <a:t>Cela passe par des actions de communications auprès des établissements et professionnels mais également par une forte collaboration avec les 3C, qui ont connaissance de l’offre de leur territoire</a:t>
            </a:r>
          </a:p>
          <a:p>
            <a:pPr fontAlgn="auto">
              <a:spcBef>
                <a:spcPts val="0"/>
              </a:spcBef>
              <a:spcAft>
                <a:spcPts val="0"/>
              </a:spcAft>
              <a:defRPr/>
            </a:pPr>
            <a:endParaRPr lang="fr-FR" dirty="0"/>
          </a:p>
        </p:txBody>
      </p:sp>
      <p:sp>
        <p:nvSpPr>
          <p:cNvPr id="58372" name="Espace réservé du numéro de diapositive 3">
            <a:extLst>
              <a:ext uri="{FF2B5EF4-FFF2-40B4-BE49-F238E27FC236}">
                <a16:creationId xmlns:a16="http://schemas.microsoft.com/office/drawing/2014/main" id="{94E4726C-62A8-41EB-8D00-F25635CC1E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5456721-BCE5-428C-85C5-81E8D7CCDBE8}" type="slidenum">
              <a:rPr lang="fr-FR" altLang="fr-FR">
                <a:latin typeface="Calibri" panose="020F0502020204030204" pitchFamily="34" charset="0"/>
              </a:rPr>
              <a:pPr fontAlgn="base">
                <a:spcBef>
                  <a:spcPct val="0"/>
                </a:spcBef>
                <a:spcAft>
                  <a:spcPct val="0"/>
                </a:spcAft>
              </a:pPr>
              <a:t>21</a:t>
            </a:fld>
            <a:endParaRPr lang="fr-FR" altLang="fr-FR">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0C025E8F-74D1-4835-BB4E-36933F46A085}" type="slidenum">
              <a:rPr lang="fr-FR" smtClean="0"/>
              <a:pPr>
                <a:defRPr/>
              </a:pPr>
              <a:t>22</a:t>
            </a:fld>
            <a:endParaRPr lang="fr-FR"/>
          </a:p>
        </p:txBody>
      </p:sp>
    </p:spTree>
    <p:extLst>
      <p:ext uri="{BB962C8B-B14F-4D97-AF65-F5344CB8AC3E}">
        <p14:creationId xmlns:p14="http://schemas.microsoft.com/office/powerpoint/2010/main" val="1139101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0C025E8F-74D1-4835-BB4E-36933F46A085}" type="slidenum">
              <a:rPr lang="fr-FR" smtClean="0"/>
              <a:pPr>
                <a:defRPr/>
              </a:pPr>
              <a:t>23</a:t>
            </a:fld>
            <a:endParaRPr lang="fr-FR"/>
          </a:p>
        </p:txBody>
      </p:sp>
    </p:spTree>
    <p:extLst>
      <p:ext uri="{BB962C8B-B14F-4D97-AF65-F5344CB8AC3E}">
        <p14:creationId xmlns:p14="http://schemas.microsoft.com/office/powerpoint/2010/main" val="1321820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0C025E8F-74D1-4835-BB4E-36933F46A085}" type="slidenum">
              <a:rPr lang="fr-FR" smtClean="0"/>
              <a:pPr>
                <a:defRPr/>
              </a:pPr>
              <a:t>24</a:t>
            </a:fld>
            <a:endParaRPr lang="fr-FR"/>
          </a:p>
        </p:txBody>
      </p:sp>
    </p:spTree>
    <p:extLst>
      <p:ext uri="{BB962C8B-B14F-4D97-AF65-F5344CB8AC3E}">
        <p14:creationId xmlns:p14="http://schemas.microsoft.com/office/powerpoint/2010/main" val="3479823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a:extLst>
              <a:ext uri="{FF2B5EF4-FFF2-40B4-BE49-F238E27FC236}">
                <a16:creationId xmlns:a16="http://schemas.microsoft.com/office/drawing/2014/main" id="{F6B19F9C-3191-44AD-8C9C-9AE0A57454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Espace réservé des notes 2">
            <a:extLst>
              <a:ext uri="{FF2B5EF4-FFF2-40B4-BE49-F238E27FC236}">
                <a16:creationId xmlns:a16="http://schemas.microsoft.com/office/drawing/2014/main" id="{18D72BEF-D4BF-4BD2-A484-E47D7F3BC4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a:p>
        </p:txBody>
      </p:sp>
      <p:sp>
        <p:nvSpPr>
          <p:cNvPr id="63492" name="Espace réservé du numéro de diapositive 3">
            <a:extLst>
              <a:ext uri="{FF2B5EF4-FFF2-40B4-BE49-F238E27FC236}">
                <a16:creationId xmlns:a16="http://schemas.microsoft.com/office/drawing/2014/main" id="{BF978475-1D9B-4562-A8FC-1FE6DBD525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E90DB74-9A9C-4974-931D-0422B6AB4F8C}" type="slidenum">
              <a:rPr lang="fr-FR" altLang="fr-FR">
                <a:latin typeface="Calibri" panose="020F0502020204030204" pitchFamily="34" charset="0"/>
              </a:rPr>
              <a:pPr fontAlgn="base">
                <a:spcBef>
                  <a:spcPct val="0"/>
                </a:spcBef>
                <a:spcAft>
                  <a:spcPct val="0"/>
                </a:spcAft>
              </a:pPr>
              <a:t>25</a:t>
            </a:fld>
            <a:endParaRPr lang="fr-FR" altLang="fr-FR">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a:extLst>
              <a:ext uri="{FF2B5EF4-FFF2-40B4-BE49-F238E27FC236}">
                <a16:creationId xmlns:a16="http://schemas.microsoft.com/office/drawing/2014/main" id="{31AA3F0B-A2CF-4E3F-936C-B2AB735441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Espace réservé des notes 2">
            <a:extLst>
              <a:ext uri="{FF2B5EF4-FFF2-40B4-BE49-F238E27FC236}">
                <a16:creationId xmlns:a16="http://schemas.microsoft.com/office/drawing/2014/main" id="{047BD983-FB30-4E17-883C-648F1D4AB8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a:t>La plateforme Ressources a été mise en ligne en mai 2016 avec 2 thématiques pilotes : la recherche clinique et l’onco-fertilité</a:t>
            </a:r>
          </a:p>
          <a:p>
            <a:pPr>
              <a:spcBef>
                <a:spcPct val="0"/>
              </a:spcBef>
            </a:pPr>
            <a:endParaRPr lang="fr-FR" altLang="fr-FR"/>
          </a:p>
          <a:p>
            <a:pPr>
              <a:spcBef>
                <a:spcPct val="0"/>
              </a:spcBef>
            </a:pPr>
            <a:r>
              <a:rPr lang="fr-FR" altLang="fr-FR"/>
              <a:t>La plateforme s’est agrandit avec d’autres thématiques mises en ligne jusqu’à aujourd’hui. Des thématiques populationnelles en 2017, des thématiques sur les SOS qui feront l’objet de ma présentation aujourd’hui et des thématiques par localisation de cancer dernièrement</a:t>
            </a:r>
          </a:p>
          <a:p>
            <a:pPr>
              <a:spcBef>
                <a:spcPct val="0"/>
              </a:spcBef>
            </a:pPr>
            <a:endParaRPr lang="fr-FR" altLang="fr-FR"/>
          </a:p>
          <a:p>
            <a:pPr>
              <a:spcBef>
                <a:spcPct val="0"/>
              </a:spcBef>
            </a:pPr>
            <a:r>
              <a:rPr lang="fr-FR" altLang="fr-FR"/>
              <a:t>En parallèle de la mise à disposition de contenus, la plateforme a su évoluer techniquement. En effet il y a eu des évolutions sur les annuaires (création d’annuaire d’un annuaire global des compétences, et un travail d’import d’essais dans l’annuaire des essais cliniques. Ma collègue Virginie Charvaz va d’ailleurs présenter ce projet en atelier vendredi matin. Et d’autres évolutions de refonte global pour garantir un accès facilité aux contenus. </a:t>
            </a:r>
          </a:p>
          <a:p>
            <a:pPr>
              <a:spcBef>
                <a:spcPct val="0"/>
              </a:spcBef>
            </a:pPr>
            <a:endParaRPr lang="fr-FR" altLang="fr-FR"/>
          </a:p>
        </p:txBody>
      </p:sp>
      <p:sp>
        <p:nvSpPr>
          <p:cNvPr id="21508" name="Espace réservé du numéro de diapositive 3">
            <a:extLst>
              <a:ext uri="{FF2B5EF4-FFF2-40B4-BE49-F238E27FC236}">
                <a16:creationId xmlns:a16="http://schemas.microsoft.com/office/drawing/2014/main" id="{FDB6D8C0-DA5B-414D-862F-5E900B2AD5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188FABB-DD14-4B15-972A-3C621DD7DC1F}" type="slidenum">
              <a:rPr lang="fr-FR" altLang="fr-FR">
                <a:latin typeface="Calibri" panose="020F0502020204030204" pitchFamily="34" charset="0"/>
              </a:rPr>
              <a:pPr fontAlgn="base">
                <a:spcBef>
                  <a:spcPct val="0"/>
                </a:spcBef>
                <a:spcAft>
                  <a:spcPct val="0"/>
                </a:spcAft>
              </a:pPr>
              <a:t>3</a:t>
            </a:fld>
            <a:endParaRPr lang="fr-FR" altLang="fr-FR">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a:extLst>
              <a:ext uri="{FF2B5EF4-FFF2-40B4-BE49-F238E27FC236}">
                <a16:creationId xmlns:a16="http://schemas.microsoft.com/office/drawing/2014/main" id="{1F923D09-17D3-443B-AD7A-1E8E76DCE2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ce réservé des notes 2">
            <a:extLst>
              <a:ext uri="{FF2B5EF4-FFF2-40B4-BE49-F238E27FC236}">
                <a16:creationId xmlns:a16="http://schemas.microsoft.com/office/drawing/2014/main" id="{CA2DC5AC-D840-47B9-BC94-3A765A66D4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a:t>En mettant à disposition plus de contenus, on s’appercoit que le site est plus consulté.  Et en parallèle, le réseau continue à réaliser des actions de communication tout au long de l’année pour faire la promotion de Ressources. </a:t>
            </a:r>
          </a:p>
        </p:txBody>
      </p:sp>
      <p:sp>
        <p:nvSpPr>
          <p:cNvPr id="23556" name="Espace réservé du numéro de diapositive 3">
            <a:extLst>
              <a:ext uri="{FF2B5EF4-FFF2-40B4-BE49-F238E27FC236}">
                <a16:creationId xmlns:a16="http://schemas.microsoft.com/office/drawing/2014/main" id="{9577D1AD-88C9-4488-B6BE-2DDECC105B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3629AE8-B972-409A-9BFF-8324B91B31DF}" type="slidenum">
              <a:rPr lang="fr-FR" altLang="fr-FR">
                <a:latin typeface="Calibri" panose="020F0502020204030204" pitchFamily="34" charset="0"/>
              </a:rPr>
              <a:pPr fontAlgn="base">
                <a:spcBef>
                  <a:spcPct val="0"/>
                </a:spcBef>
                <a:spcAft>
                  <a:spcPct val="0"/>
                </a:spcAft>
              </a:pPr>
              <a:t>4</a:t>
            </a:fld>
            <a:endParaRPr lang="fr-FR" altLang="fr-FR">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a:extLst>
              <a:ext uri="{FF2B5EF4-FFF2-40B4-BE49-F238E27FC236}">
                <a16:creationId xmlns:a16="http://schemas.microsoft.com/office/drawing/2014/main" id="{81A65E98-055E-486F-B4BC-397A356D92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notes 2">
            <a:extLst>
              <a:ext uri="{FF2B5EF4-FFF2-40B4-BE49-F238E27FC236}">
                <a16:creationId xmlns:a16="http://schemas.microsoft.com/office/drawing/2014/main" id="{ADEC61CE-E060-47C5-9E5E-358CAF640F4F}"/>
              </a:ext>
            </a:extLst>
          </p:cNvPr>
          <p:cNvSpPr>
            <a:spLocks noGrp="1"/>
          </p:cNvSpPr>
          <p:nvPr>
            <p:ph type="body" idx="1"/>
          </p:nvPr>
        </p:nvSpPr>
        <p:spPr/>
        <p:txBody>
          <a:bodyPr/>
          <a:lstStyle/>
          <a:p>
            <a:pPr fontAlgn="auto">
              <a:spcBef>
                <a:spcPts val="0"/>
              </a:spcBef>
              <a:spcAft>
                <a:spcPts val="0"/>
              </a:spcAft>
              <a:defRPr/>
            </a:pPr>
            <a:r>
              <a:rPr lang="fr-FR" dirty="0"/>
              <a:t>Le développement de thématiques autour des SOS est une étape obligatoire du projet de la plateforme Ressources. Mais cela a demandé de prendre en compte différents éléments avant le développement.</a:t>
            </a:r>
          </a:p>
          <a:p>
            <a:pPr fontAlgn="auto">
              <a:spcBef>
                <a:spcPts val="0"/>
              </a:spcBef>
              <a:spcAft>
                <a:spcPts val="0"/>
              </a:spcAft>
              <a:defRPr/>
            </a:pPr>
            <a:endParaRPr lang="fr-FR" dirty="0"/>
          </a:p>
          <a:p>
            <a:pPr fontAlgn="auto">
              <a:spcBef>
                <a:spcPts val="0"/>
              </a:spcBef>
              <a:spcAft>
                <a:spcPts val="0"/>
              </a:spcAft>
              <a:defRPr/>
            </a:pPr>
            <a:r>
              <a:rPr lang="fr-FR" dirty="0"/>
              <a:t>Les premiers éléments sont que nous constatons : </a:t>
            </a:r>
          </a:p>
          <a:p>
            <a:pPr marL="171450" indent="-171450" fontAlgn="auto">
              <a:spcBef>
                <a:spcPts val="0"/>
              </a:spcBef>
              <a:spcAft>
                <a:spcPts val="0"/>
              </a:spcAft>
              <a:buFontTx/>
              <a:buChar char="-"/>
              <a:defRPr/>
            </a:pPr>
            <a:r>
              <a:rPr lang="fr-FR" dirty="0"/>
              <a:t>il y a beaucoup de spécialités et de thèmes sur les SOS comme il a été défini par </a:t>
            </a:r>
            <a:r>
              <a:rPr lang="fr-FR" dirty="0" err="1"/>
              <a:t>l’INCa</a:t>
            </a:r>
            <a:r>
              <a:rPr lang="fr-FR" dirty="0"/>
              <a:t> avec le socle de base et les soins de support complémentaires</a:t>
            </a:r>
          </a:p>
          <a:p>
            <a:pPr marL="171450" indent="-171450" fontAlgn="auto">
              <a:spcBef>
                <a:spcPts val="0"/>
              </a:spcBef>
              <a:spcAft>
                <a:spcPts val="0"/>
              </a:spcAft>
              <a:buFontTx/>
              <a:buChar char="-"/>
              <a:defRPr/>
            </a:pPr>
            <a:r>
              <a:rPr lang="fr-FR" dirty="0"/>
              <a:t>Qui dit plusieurs spécialités, dit beaucoup de contenus. Du contenu à destination des professionnels et du contenu à destination des patients</a:t>
            </a:r>
          </a:p>
          <a:p>
            <a:pPr marL="171450" indent="-171450" fontAlgn="auto">
              <a:spcBef>
                <a:spcPts val="0"/>
              </a:spcBef>
              <a:spcAft>
                <a:spcPts val="0"/>
              </a:spcAft>
              <a:buFontTx/>
              <a:buChar char="-"/>
              <a:defRPr/>
            </a:pPr>
            <a:r>
              <a:rPr lang="fr-FR" dirty="0"/>
              <a:t>En plus de l’aspect contenu, il y a une grande attente de la part des acteurs concernant les annuaires en SOS, pour clarifier l’offre régionale</a:t>
            </a:r>
          </a:p>
          <a:p>
            <a:pPr marL="171450" indent="-171450" fontAlgn="auto">
              <a:spcBef>
                <a:spcPts val="0"/>
              </a:spcBef>
              <a:spcAft>
                <a:spcPts val="0"/>
              </a:spcAft>
              <a:buFontTx/>
              <a:buChar char="-"/>
              <a:defRPr/>
            </a:pPr>
            <a:endParaRPr lang="fr-FR" dirty="0"/>
          </a:p>
          <a:p>
            <a:pPr fontAlgn="auto">
              <a:spcBef>
                <a:spcPts val="0"/>
              </a:spcBef>
              <a:spcAft>
                <a:spcPts val="0"/>
              </a:spcAft>
              <a:defRPr/>
            </a:pPr>
            <a:r>
              <a:rPr lang="fr-FR" dirty="0"/>
              <a:t>Tout ces constats et ces besoins a amené le réseau à voir le projet différemment: par la réalisation d’un portail sur les soins de support sur la plateforme ressources</a:t>
            </a:r>
          </a:p>
          <a:p>
            <a:pPr fontAlgn="auto">
              <a:spcBef>
                <a:spcPts val="0"/>
              </a:spcBef>
              <a:spcAft>
                <a:spcPts val="0"/>
              </a:spcAft>
              <a:defRPr/>
            </a:pPr>
            <a:endParaRPr lang="fr-FR" dirty="0"/>
          </a:p>
          <a:p>
            <a:pPr fontAlgn="auto">
              <a:spcBef>
                <a:spcPts val="0"/>
              </a:spcBef>
              <a:spcAft>
                <a:spcPts val="0"/>
              </a:spcAft>
              <a:defRPr/>
            </a:pPr>
            <a:r>
              <a:rPr lang="fr-FR" dirty="0"/>
              <a:t>Ce portail permettrait de rentrer dans un espace dédié aux SOS. </a:t>
            </a:r>
          </a:p>
          <a:p>
            <a:pPr fontAlgn="auto">
              <a:spcBef>
                <a:spcPts val="0"/>
              </a:spcBef>
              <a:spcAft>
                <a:spcPts val="0"/>
              </a:spcAft>
              <a:defRPr/>
            </a:pPr>
            <a:r>
              <a:rPr lang="fr-FR" dirty="0"/>
              <a:t>Au sein de cet espace, il serait organisé d’une certaine manière permettant d’assurer une cohérence dans l’accessibilité aux contenus. </a:t>
            </a:r>
          </a:p>
          <a:p>
            <a:pPr fontAlgn="auto">
              <a:spcBef>
                <a:spcPts val="0"/>
              </a:spcBef>
              <a:spcAft>
                <a:spcPts val="0"/>
              </a:spcAft>
              <a:defRPr/>
            </a:pPr>
            <a:r>
              <a:rPr lang="fr-FR" dirty="0"/>
              <a:t>L’utilisateur arrive à s’orienter, à naviguer facilement. </a:t>
            </a:r>
          </a:p>
          <a:p>
            <a:pPr fontAlgn="auto">
              <a:spcBef>
                <a:spcPts val="0"/>
              </a:spcBef>
              <a:spcAft>
                <a:spcPts val="0"/>
              </a:spcAft>
              <a:defRPr/>
            </a:pPr>
            <a:endParaRPr lang="fr-FR" dirty="0"/>
          </a:p>
          <a:p>
            <a:pPr fontAlgn="auto">
              <a:spcBef>
                <a:spcPts val="0"/>
              </a:spcBef>
              <a:spcAft>
                <a:spcPts val="0"/>
              </a:spcAft>
              <a:defRPr/>
            </a:pPr>
            <a:r>
              <a:rPr lang="fr-FR" dirty="0"/>
              <a:t>Cela permet de répondre aux besoin des utilisateurs et de proposer un outil efficace </a:t>
            </a:r>
          </a:p>
          <a:p>
            <a:pPr fontAlgn="auto">
              <a:spcBef>
                <a:spcPts val="0"/>
              </a:spcBef>
              <a:spcAft>
                <a:spcPts val="0"/>
              </a:spcAft>
              <a:defRPr/>
            </a:pPr>
            <a:endParaRPr lang="fr-FR" dirty="0"/>
          </a:p>
        </p:txBody>
      </p:sp>
      <p:sp>
        <p:nvSpPr>
          <p:cNvPr id="25604" name="Espace réservé du numéro de diapositive 3">
            <a:extLst>
              <a:ext uri="{FF2B5EF4-FFF2-40B4-BE49-F238E27FC236}">
                <a16:creationId xmlns:a16="http://schemas.microsoft.com/office/drawing/2014/main" id="{008DE16B-732B-4277-BCB7-AA3D1A55D7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21F74A7D-4861-47CC-B220-5EDF492AC449}" type="slidenum">
              <a:rPr lang="fr-FR" altLang="fr-FR">
                <a:latin typeface="Calibri" panose="020F0502020204030204" pitchFamily="34" charset="0"/>
              </a:rPr>
              <a:pPr fontAlgn="base">
                <a:spcBef>
                  <a:spcPct val="0"/>
                </a:spcBef>
                <a:spcAft>
                  <a:spcPct val="0"/>
                </a:spcAft>
              </a:pPr>
              <a:t>5</a:t>
            </a:fld>
            <a:endParaRPr lang="fr-FR" altLang="fr-FR">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a:extLst>
              <a:ext uri="{FF2B5EF4-FFF2-40B4-BE49-F238E27FC236}">
                <a16:creationId xmlns:a16="http://schemas.microsoft.com/office/drawing/2014/main" id="{A6893CBE-13B8-4ACA-BA01-1BC60F29E9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notes 2">
            <a:extLst>
              <a:ext uri="{FF2B5EF4-FFF2-40B4-BE49-F238E27FC236}">
                <a16:creationId xmlns:a16="http://schemas.microsoft.com/office/drawing/2014/main" id="{4A4BF379-7639-4A97-B0CD-299C2D543BC3}"/>
              </a:ext>
            </a:extLst>
          </p:cNvPr>
          <p:cNvSpPr>
            <a:spLocks noGrp="1"/>
          </p:cNvSpPr>
          <p:nvPr>
            <p:ph type="body" idx="1"/>
          </p:nvPr>
        </p:nvSpPr>
        <p:spPr/>
        <p:txBody>
          <a:bodyPr/>
          <a:lstStyle/>
          <a:p>
            <a:pPr fontAlgn="auto">
              <a:spcBef>
                <a:spcPts val="0"/>
              </a:spcBef>
              <a:spcAft>
                <a:spcPts val="0"/>
              </a:spcAft>
              <a:defRPr/>
            </a:pPr>
            <a:r>
              <a:rPr lang="fr-FR" dirty="0"/>
              <a:t>La méthodologie employée pour le développement du portail SOS est la même que pour toutes les autres thématiques au sein de Ressources </a:t>
            </a:r>
          </a:p>
          <a:p>
            <a:pPr fontAlgn="auto">
              <a:spcBef>
                <a:spcPts val="0"/>
              </a:spcBef>
              <a:spcAft>
                <a:spcPts val="0"/>
              </a:spcAft>
              <a:defRPr/>
            </a:pPr>
            <a:endParaRPr lang="fr-FR" dirty="0"/>
          </a:p>
          <a:p>
            <a:pPr fontAlgn="auto">
              <a:spcBef>
                <a:spcPts val="0"/>
              </a:spcBef>
              <a:spcAft>
                <a:spcPts val="0"/>
              </a:spcAft>
              <a:defRPr/>
            </a:pPr>
            <a:r>
              <a:rPr lang="fr-FR" dirty="0"/>
              <a:t>Il y a deux étapes du projet :</a:t>
            </a:r>
          </a:p>
          <a:p>
            <a:pPr marL="171450" indent="-171450" fontAlgn="auto">
              <a:spcBef>
                <a:spcPts val="0"/>
              </a:spcBef>
              <a:spcAft>
                <a:spcPts val="0"/>
              </a:spcAft>
              <a:buFontTx/>
              <a:buChar char="-"/>
              <a:defRPr/>
            </a:pPr>
            <a:r>
              <a:rPr lang="fr-FR" dirty="0"/>
              <a:t>Une étape dédiée aux contenus. Par la constitution de comités de pilotage réunissant des professionnels de la région pour définir les objectifs de la thématique, les contenus et la description de l’offre au sein des annuaires.</a:t>
            </a:r>
          </a:p>
          <a:p>
            <a:pPr fontAlgn="auto">
              <a:spcBef>
                <a:spcPts val="0"/>
              </a:spcBef>
              <a:spcAft>
                <a:spcPts val="0"/>
              </a:spcAft>
              <a:defRPr/>
            </a:pPr>
            <a:endParaRPr lang="fr-FR" dirty="0"/>
          </a:p>
          <a:p>
            <a:pPr marL="171450" indent="-171450" fontAlgn="auto">
              <a:spcBef>
                <a:spcPts val="0"/>
              </a:spcBef>
              <a:spcAft>
                <a:spcPts val="0"/>
              </a:spcAft>
              <a:buFontTx/>
              <a:buChar char="-"/>
              <a:defRPr/>
            </a:pPr>
            <a:r>
              <a:rPr lang="fr-FR" dirty="0"/>
              <a:t>La seconde étape est dédiée à la mise en place de cahiers des charges pour mettre en place les évolutions de l’outil. </a:t>
            </a:r>
          </a:p>
          <a:p>
            <a:pPr fontAlgn="auto">
              <a:spcBef>
                <a:spcPts val="0"/>
              </a:spcBef>
              <a:spcAft>
                <a:spcPts val="0"/>
              </a:spcAft>
              <a:defRPr/>
            </a:pPr>
            <a:r>
              <a:rPr lang="fr-FR" dirty="0"/>
              <a:t>Cette étape est en lien avec le prestataire qui assure le développement de nos demandes et qui nécessite différents aller retour avec lui. </a:t>
            </a:r>
          </a:p>
          <a:p>
            <a:pPr fontAlgn="auto">
              <a:spcBef>
                <a:spcPts val="0"/>
              </a:spcBef>
              <a:spcAft>
                <a:spcPts val="0"/>
              </a:spcAft>
              <a:defRPr/>
            </a:pPr>
            <a:r>
              <a:rPr lang="fr-FR" dirty="0"/>
              <a:t>Il est important de garder une cohérence autour de Ressources et de ses évolutions. Il ne faut pas prendre en compte chaque évolution de manière indépendante mais de l’englober </a:t>
            </a:r>
          </a:p>
          <a:p>
            <a:pPr fontAlgn="auto">
              <a:spcBef>
                <a:spcPts val="0"/>
              </a:spcBef>
              <a:spcAft>
                <a:spcPts val="0"/>
              </a:spcAft>
              <a:defRPr/>
            </a:pPr>
            <a:r>
              <a:rPr lang="fr-FR" dirty="0"/>
              <a:t>C’est pourquoi les évolutions autour des annuaires de SOS ont été intégrés à des évolutions globales sur les annuaires. </a:t>
            </a:r>
          </a:p>
          <a:p>
            <a:pPr marL="171450" indent="-171450" fontAlgn="auto">
              <a:spcBef>
                <a:spcPts val="0"/>
              </a:spcBef>
              <a:spcAft>
                <a:spcPts val="0"/>
              </a:spcAft>
              <a:buFontTx/>
              <a:buChar char="-"/>
              <a:defRPr/>
            </a:pPr>
            <a:endParaRPr lang="fr-FR" dirty="0"/>
          </a:p>
          <a:p>
            <a:pPr fontAlgn="auto">
              <a:spcBef>
                <a:spcPts val="0"/>
              </a:spcBef>
              <a:spcAft>
                <a:spcPts val="0"/>
              </a:spcAft>
              <a:defRPr/>
            </a:pPr>
            <a:endParaRPr lang="fr-FR" dirty="0"/>
          </a:p>
        </p:txBody>
      </p:sp>
      <p:sp>
        <p:nvSpPr>
          <p:cNvPr id="27652" name="Espace réservé du numéro de diapositive 3">
            <a:extLst>
              <a:ext uri="{FF2B5EF4-FFF2-40B4-BE49-F238E27FC236}">
                <a16:creationId xmlns:a16="http://schemas.microsoft.com/office/drawing/2014/main" id="{4500D37D-9899-4849-B663-BBD0358522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28A48EEC-BFDA-4E9D-AE3C-7186A90883E6}" type="slidenum">
              <a:rPr lang="fr-FR" altLang="fr-FR">
                <a:latin typeface="Calibri" panose="020F0502020204030204" pitchFamily="34" charset="0"/>
              </a:rPr>
              <a:pPr fontAlgn="base">
                <a:spcBef>
                  <a:spcPct val="0"/>
                </a:spcBef>
                <a:spcAft>
                  <a:spcPct val="0"/>
                </a:spcAft>
              </a:pPr>
              <a:t>6</a:t>
            </a:fld>
            <a:endParaRPr lang="fr-FR" altLang="fr-FR">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a:extLst>
              <a:ext uri="{FF2B5EF4-FFF2-40B4-BE49-F238E27FC236}">
                <a16:creationId xmlns:a16="http://schemas.microsoft.com/office/drawing/2014/main" id="{3CF8E44D-8100-467B-9D23-450E7098B0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notes 2">
            <a:extLst>
              <a:ext uri="{FF2B5EF4-FFF2-40B4-BE49-F238E27FC236}">
                <a16:creationId xmlns:a16="http://schemas.microsoft.com/office/drawing/2014/main" id="{2EF9F9B4-8A41-4E2B-8C7A-47413BF189B5}"/>
              </a:ext>
            </a:extLst>
          </p:cNvPr>
          <p:cNvSpPr>
            <a:spLocks noGrp="1"/>
          </p:cNvSpPr>
          <p:nvPr>
            <p:ph type="body" idx="1"/>
          </p:nvPr>
        </p:nvSpPr>
        <p:spPr/>
        <p:txBody>
          <a:bodyPr/>
          <a:lstStyle/>
          <a:p>
            <a:pPr fontAlgn="auto">
              <a:spcBef>
                <a:spcPts val="0"/>
              </a:spcBef>
              <a:spcAft>
                <a:spcPts val="0"/>
              </a:spcAft>
              <a:defRPr/>
            </a:pPr>
            <a:r>
              <a:rPr lang="fr-FR" dirty="0"/>
              <a:t>Voici le portail Ressources mis en ligne en décembre 2018 </a:t>
            </a:r>
          </a:p>
          <a:p>
            <a:pPr fontAlgn="auto">
              <a:spcBef>
                <a:spcPts val="0"/>
              </a:spcBef>
              <a:spcAft>
                <a:spcPts val="0"/>
              </a:spcAft>
              <a:defRPr/>
            </a:pPr>
            <a:endParaRPr lang="fr-FR" dirty="0"/>
          </a:p>
          <a:p>
            <a:pPr fontAlgn="auto">
              <a:spcBef>
                <a:spcPts val="0"/>
              </a:spcBef>
              <a:spcAft>
                <a:spcPts val="0"/>
              </a:spcAft>
              <a:defRPr/>
            </a:pPr>
            <a:r>
              <a:rPr lang="fr-FR" dirty="0"/>
              <a:t>Au sein de page, on retrouve un bandeau commun sur le contexte d’élaboration et les objectifs du portail</a:t>
            </a:r>
          </a:p>
          <a:p>
            <a:pPr fontAlgn="auto">
              <a:spcBef>
                <a:spcPts val="0"/>
              </a:spcBef>
              <a:spcAft>
                <a:spcPts val="0"/>
              </a:spcAft>
              <a:defRPr/>
            </a:pPr>
            <a:endParaRPr lang="fr-FR" dirty="0"/>
          </a:p>
          <a:p>
            <a:pPr fontAlgn="auto">
              <a:spcBef>
                <a:spcPts val="0"/>
              </a:spcBef>
              <a:spcAft>
                <a:spcPts val="0"/>
              </a:spcAft>
              <a:defRPr/>
            </a:pPr>
            <a:r>
              <a:rPr lang="fr-FR" dirty="0"/>
              <a:t>Toutes les thématiques en SOS sont partagées : </a:t>
            </a:r>
          </a:p>
          <a:p>
            <a:pPr marL="171450" indent="-171450" fontAlgn="auto">
              <a:spcBef>
                <a:spcPts val="0"/>
              </a:spcBef>
              <a:spcAft>
                <a:spcPts val="0"/>
              </a:spcAft>
              <a:buFontTx/>
              <a:buChar char="-"/>
              <a:defRPr/>
            </a:pPr>
            <a:r>
              <a:rPr lang="fr-FR" dirty="0"/>
              <a:t>Prise en charge de la douleur</a:t>
            </a:r>
          </a:p>
          <a:p>
            <a:pPr marL="171450" indent="-171450" fontAlgn="auto">
              <a:spcBef>
                <a:spcPts val="0"/>
              </a:spcBef>
              <a:spcAft>
                <a:spcPts val="0"/>
              </a:spcAft>
              <a:buFontTx/>
              <a:buChar char="-"/>
              <a:defRPr/>
            </a:pPr>
            <a:r>
              <a:rPr lang="fr-FR" dirty="0" err="1"/>
              <a:t>Psycho-oncologie</a:t>
            </a:r>
            <a:endParaRPr lang="fr-FR" dirty="0"/>
          </a:p>
          <a:p>
            <a:pPr marL="171450" indent="-171450" fontAlgn="auto">
              <a:spcBef>
                <a:spcPts val="0"/>
              </a:spcBef>
              <a:spcAft>
                <a:spcPts val="0"/>
              </a:spcAft>
              <a:buFontTx/>
              <a:buChar char="-"/>
              <a:defRPr/>
            </a:pPr>
            <a:r>
              <a:rPr lang="fr-FR" dirty="0"/>
              <a:t>Prise en charge sociale</a:t>
            </a:r>
          </a:p>
          <a:p>
            <a:pPr marL="171450" indent="-171450" fontAlgn="auto">
              <a:spcBef>
                <a:spcPts val="0"/>
              </a:spcBef>
              <a:spcAft>
                <a:spcPts val="0"/>
              </a:spcAft>
              <a:buFontTx/>
              <a:buChar char="-"/>
              <a:defRPr/>
            </a:pPr>
            <a:r>
              <a:rPr lang="fr-FR" dirty="0" err="1"/>
              <a:t>Onco</a:t>
            </a:r>
            <a:r>
              <a:rPr lang="fr-FR" dirty="0"/>
              <a:t>-fertilité</a:t>
            </a:r>
          </a:p>
          <a:p>
            <a:pPr marL="171450" indent="-171450" fontAlgn="auto">
              <a:spcBef>
                <a:spcPts val="0"/>
              </a:spcBef>
              <a:spcAft>
                <a:spcPts val="0"/>
              </a:spcAft>
              <a:buFontTx/>
              <a:buChar char="-"/>
              <a:defRPr/>
            </a:pPr>
            <a:r>
              <a:rPr lang="fr-FR" dirty="0"/>
              <a:t>Cancer vie et santé sexuelle</a:t>
            </a:r>
          </a:p>
          <a:p>
            <a:pPr marL="171450" indent="-171450" fontAlgn="auto">
              <a:spcBef>
                <a:spcPts val="0"/>
              </a:spcBef>
              <a:spcAft>
                <a:spcPts val="0"/>
              </a:spcAft>
              <a:buFontTx/>
              <a:buChar char="-"/>
              <a:defRPr/>
            </a:pPr>
            <a:r>
              <a:rPr lang="fr-FR" dirty="0"/>
              <a:t>Et deux thématiques qui seront mises en ligne avant la fin de l’année Activité physique et cancer, et Nutrition</a:t>
            </a:r>
          </a:p>
          <a:p>
            <a:pPr marL="171450" indent="-171450" fontAlgn="auto">
              <a:spcBef>
                <a:spcPts val="0"/>
              </a:spcBef>
              <a:spcAft>
                <a:spcPts val="0"/>
              </a:spcAft>
              <a:buFontTx/>
              <a:buChar char="-"/>
              <a:defRPr/>
            </a:pPr>
            <a:endParaRPr lang="fr-FR" dirty="0"/>
          </a:p>
          <a:p>
            <a:pPr fontAlgn="auto">
              <a:spcBef>
                <a:spcPts val="0"/>
              </a:spcBef>
              <a:spcAft>
                <a:spcPts val="0"/>
              </a:spcAft>
              <a:defRPr/>
            </a:pPr>
            <a:r>
              <a:rPr lang="fr-FR" dirty="0"/>
              <a:t>On retrouve également des actualités sur les SOS et un lien vers le répertoire des référentiels. </a:t>
            </a:r>
          </a:p>
        </p:txBody>
      </p:sp>
      <p:sp>
        <p:nvSpPr>
          <p:cNvPr id="29700" name="Espace réservé du numéro de diapositive 3">
            <a:extLst>
              <a:ext uri="{FF2B5EF4-FFF2-40B4-BE49-F238E27FC236}">
                <a16:creationId xmlns:a16="http://schemas.microsoft.com/office/drawing/2014/main" id="{18BAA72C-8102-45C2-A807-D9AF80B2B9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1C4D481-0810-4751-BECB-82DDAD24E50D}" type="slidenum">
              <a:rPr lang="fr-FR" altLang="fr-FR">
                <a:latin typeface="Calibri" panose="020F0502020204030204" pitchFamily="34" charset="0"/>
              </a:rPr>
              <a:pPr fontAlgn="base">
                <a:spcBef>
                  <a:spcPct val="0"/>
                </a:spcBef>
                <a:spcAft>
                  <a:spcPct val="0"/>
                </a:spcAft>
              </a:pPr>
              <a:t>7</a:t>
            </a:fld>
            <a:endParaRPr lang="fr-FR" altLang="fr-FR">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a:extLst>
              <a:ext uri="{FF2B5EF4-FFF2-40B4-BE49-F238E27FC236}">
                <a16:creationId xmlns:a16="http://schemas.microsoft.com/office/drawing/2014/main" id="{3D73AACC-A6CB-454F-AC18-F9BE4136D8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notes 2">
            <a:extLst>
              <a:ext uri="{FF2B5EF4-FFF2-40B4-BE49-F238E27FC236}">
                <a16:creationId xmlns:a16="http://schemas.microsoft.com/office/drawing/2014/main" id="{35B56CAC-421A-4E89-AF11-EAEF19C13CE9}"/>
              </a:ext>
            </a:extLst>
          </p:cNvPr>
          <p:cNvSpPr>
            <a:spLocks noGrp="1"/>
          </p:cNvSpPr>
          <p:nvPr>
            <p:ph type="body" idx="1"/>
          </p:nvPr>
        </p:nvSpPr>
        <p:spPr/>
        <p:txBody>
          <a:bodyPr/>
          <a:lstStyle/>
          <a:p>
            <a:pPr fontAlgn="auto">
              <a:spcBef>
                <a:spcPts val="0"/>
              </a:spcBef>
              <a:spcAft>
                <a:spcPts val="0"/>
              </a:spcAft>
              <a:defRPr/>
            </a:pPr>
            <a:r>
              <a:rPr lang="fr-FR" dirty="0"/>
              <a:t>Chaque thématique se présente de la même façon :</a:t>
            </a:r>
          </a:p>
          <a:p>
            <a:pPr marL="171450" indent="-171450" fontAlgn="auto">
              <a:spcBef>
                <a:spcPts val="0"/>
              </a:spcBef>
              <a:spcAft>
                <a:spcPts val="0"/>
              </a:spcAft>
              <a:buFontTx/>
              <a:buChar char="-"/>
              <a:defRPr/>
            </a:pPr>
            <a:r>
              <a:rPr lang="fr-FR" dirty="0"/>
              <a:t>Un encart présentant les objectifs de la thématique, les professionnels ayant participé au comité de pilotage. </a:t>
            </a:r>
          </a:p>
          <a:p>
            <a:pPr marL="171450" indent="-171450" fontAlgn="auto">
              <a:spcBef>
                <a:spcPts val="0"/>
              </a:spcBef>
              <a:spcAft>
                <a:spcPts val="0"/>
              </a:spcAft>
              <a:buFontTx/>
              <a:buChar char="-"/>
              <a:defRPr/>
            </a:pPr>
            <a:r>
              <a:rPr lang="fr-FR" dirty="0"/>
              <a:t>Le contenu est organisé par article, par le type de document</a:t>
            </a:r>
          </a:p>
          <a:p>
            <a:pPr marL="628650" lvl="1" indent="-171450" fontAlgn="auto">
              <a:spcBef>
                <a:spcPts val="0"/>
              </a:spcBef>
              <a:spcAft>
                <a:spcPts val="0"/>
              </a:spcAft>
              <a:buFontTx/>
              <a:buChar char="-"/>
              <a:defRPr/>
            </a:pPr>
            <a:r>
              <a:rPr lang="fr-FR" dirty="0"/>
              <a:t>Des rubriques pour accéder à des outils d’aide à la pratique sur la prise en charge, modèle de prescription pour les équipes</a:t>
            </a:r>
          </a:p>
          <a:p>
            <a:pPr marL="628650" lvl="1" indent="-171450" fontAlgn="auto">
              <a:spcBef>
                <a:spcPts val="0"/>
              </a:spcBef>
              <a:spcAft>
                <a:spcPts val="0"/>
              </a:spcAft>
              <a:buFontTx/>
              <a:buChar char="-"/>
              <a:defRPr/>
            </a:pPr>
            <a:endParaRPr lang="fr-FR" dirty="0"/>
          </a:p>
        </p:txBody>
      </p:sp>
      <p:sp>
        <p:nvSpPr>
          <p:cNvPr id="31748" name="Espace réservé du numéro de diapositive 3">
            <a:extLst>
              <a:ext uri="{FF2B5EF4-FFF2-40B4-BE49-F238E27FC236}">
                <a16:creationId xmlns:a16="http://schemas.microsoft.com/office/drawing/2014/main" id="{422BF8FF-E92F-4C22-843C-7877A64DB0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BCEDC68-8926-4A45-9906-4AAD683C290D}" type="slidenum">
              <a:rPr lang="fr-FR" altLang="fr-FR">
                <a:latin typeface="Calibri" panose="020F0502020204030204" pitchFamily="34" charset="0"/>
              </a:rPr>
              <a:pPr fontAlgn="base">
                <a:spcBef>
                  <a:spcPct val="0"/>
                </a:spcBef>
                <a:spcAft>
                  <a:spcPct val="0"/>
                </a:spcAft>
              </a:pPr>
              <a:t>8</a:t>
            </a:fld>
            <a:endParaRPr lang="fr-FR" altLang="fr-FR">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a:extLst>
              <a:ext uri="{FF2B5EF4-FFF2-40B4-BE49-F238E27FC236}">
                <a16:creationId xmlns:a16="http://schemas.microsoft.com/office/drawing/2014/main" id="{CEAFBDB5-570A-4C1A-8DF6-C96FB65AE0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notes 2">
            <a:extLst>
              <a:ext uri="{FF2B5EF4-FFF2-40B4-BE49-F238E27FC236}">
                <a16:creationId xmlns:a16="http://schemas.microsoft.com/office/drawing/2014/main" id="{B03A9884-4CA3-4CEE-BD94-089CF17CF4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a:t>Au sein d’une page, les contenus sont listés et organisés. </a:t>
            </a:r>
          </a:p>
          <a:p>
            <a:pPr>
              <a:spcBef>
                <a:spcPct val="0"/>
              </a:spcBef>
            </a:pPr>
            <a:r>
              <a:rPr lang="fr-FR" altLang="fr-FR"/>
              <a:t>Sont partagés des référentiels régionaux comme ici le référentiel sur la préservation de la fertilité </a:t>
            </a:r>
          </a:p>
          <a:p>
            <a:pPr>
              <a:spcBef>
                <a:spcPct val="0"/>
              </a:spcBef>
            </a:pPr>
            <a:endParaRPr lang="fr-FR" altLang="fr-FR"/>
          </a:p>
        </p:txBody>
      </p:sp>
      <p:sp>
        <p:nvSpPr>
          <p:cNvPr id="33796" name="Espace réservé du numéro de diapositive 3">
            <a:extLst>
              <a:ext uri="{FF2B5EF4-FFF2-40B4-BE49-F238E27FC236}">
                <a16:creationId xmlns:a16="http://schemas.microsoft.com/office/drawing/2014/main" id="{736F0F8E-0C9C-42EE-BBA5-038112B642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1BF033D-E8B3-4D6C-80DE-A07393FC46C2}" type="slidenum">
              <a:rPr lang="fr-FR" altLang="fr-FR">
                <a:latin typeface="Calibri" panose="020F0502020204030204" pitchFamily="34" charset="0"/>
              </a:rPr>
              <a:pPr fontAlgn="base">
                <a:spcBef>
                  <a:spcPct val="0"/>
                </a:spcBef>
                <a:spcAft>
                  <a:spcPct val="0"/>
                </a:spcAft>
              </a:pPr>
              <a:t>9</a:t>
            </a:fld>
            <a:endParaRPr lang="fr-FR" altLang="fr-FR">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Image 6">
            <a:extLst>
              <a:ext uri="{FF2B5EF4-FFF2-40B4-BE49-F238E27FC236}">
                <a16:creationId xmlns:a16="http://schemas.microsoft.com/office/drawing/2014/main" id="{923654FA-3A78-4DD3-8AB5-0664F40375C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24200"/>
            <a:ext cx="91440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ous-titre 2"/>
          <p:cNvSpPr>
            <a:spLocks noGrp="1"/>
          </p:cNvSpPr>
          <p:nvPr>
            <p:ph type="subTitle" idx="1"/>
          </p:nvPr>
        </p:nvSpPr>
        <p:spPr>
          <a:xfrm>
            <a:off x="0" y="859060"/>
            <a:ext cx="9144000" cy="1014191"/>
          </a:xfrm>
        </p:spPr>
        <p:txBody>
          <a:bodyPr/>
          <a:lstStyle>
            <a:lvl1pPr marL="0" indent="0" algn="ctr">
              <a:buNone/>
              <a:defRPr>
                <a:solidFill>
                  <a:srgbClr val="21427C"/>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Cliquez</a:t>
            </a:r>
            <a:r>
              <a:rPr lang="en-US" dirty="0"/>
              <a:t> pour modifier</a:t>
            </a:r>
          </a:p>
          <a:p>
            <a:r>
              <a:rPr lang="en-US" dirty="0"/>
              <a:t>le style des sous-</a:t>
            </a:r>
            <a:r>
              <a:rPr lang="en-US" dirty="0" err="1"/>
              <a:t>titres</a:t>
            </a:r>
            <a:r>
              <a:rPr lang="en-US" dirty="0"/>
              <a:t> du masque</a:t>
            </a:r>
            <a:endParaRPr lang="fr-FR" dirty="0"/>
          </a:p>
        </p:txBody>
      </p:sp>
    </p:spTree>
    <p:extLst>
      <p:ext uri="{BB962C8B-B14F-4D97-AF65-F5344CB8AC3E}">
        <p14:creationId xmlns:p14="http://schemas.microsoft.com/office/powerpoint/2010/main" val="3527599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re et contenu">
    <p:spTree>
      <p:nvGrpSpPr>
        <p:cNvPr id="1" name=""/>
        <p:cNvGrpSpPr/>
        <p:nvPr/>
      </p:nvGrpSpPr>
      <p:grpSpPr>
        <a:xfrm>
          <a:off x="0" y="0"/>
          <a:ext cx="0" cy="0"/>
          <a:chOff x="0" y="0"/>
          <a:chExt cx="0" cy="0"/>
        </a:xfrm>
      </p:grpSpPr>
      <p:sp>
        <p:nvSpPr>
          <p:cNvPr id="8" name="Titre 1"/>
          <p:cNvSpPr>
            <a:spLocks noGrp="1"/>
          </p:cNvSpPr>
          <p:nvPr>
            <p:ph type="title"/>
          </p:nvPr>
        </p:nvSpPr>
        <p:spPr>
          <a:xfrm>
            <a:off x="699111" y="8175"/>
            <a:ext cx="6954756" cy="857250"/>
          </a:xfrm>
        </p:spPr>
        <p:txBody>
          <a:bodyPr>
            <a:normAutofit/>
          </a:bodyPr>
          <a:lstStyle>
            <a:lvl1pPr>
              <a:defRPr sz="2800" b="0">
                <a:solidFill>
                  <a:srgbClr val="21427C"/>
                </a:solidFill>
                <a:latin typeface="Arial"/>
                <a:cs typeface="Arial"/>
              </a:defRPr>
            </a:lvl1pPr>
          </a:lstStyle>
          <a:p>
            <a:endParaRPr lang="fr-FR" dirty="0"/>
          </a:p>
        </p:txBody>
      </p:sp>
      <p:sp>
        <p:nvSpPr>
          <p:cNvPr id="15" name="Espace réservé du contenu 2"/>
          <p:cNvSpPr>
            <a:spLocks noGrp="1"/>
          </p:cNvSpPr>
          <p:nvPr>
            <p:ph idx="1"/>
          </p:nvPr>
        </p:nvSpPr>
        <p:spPr>
          <a:xfrm>
            <a:off x="699111" y="1246909"/>
            <a:ext cx="8199356" cy="3347714"/>
          </a:xfrm>
        </p:spPr>
        <p:txBody>
          <a:bodyPr>
            <a:normAutofit/>
          </a:bodyPr>
          <a:lstStyle>
            <a:lvl1pPr marL="0" indent="0">
              <a:buFontTx/>
              <a:buNone/>
              <a:defRPr sz="1800">
                <a:solidFill>
                  <a:srgbClr val="21427C"/>
                </a:solidFill>
                <a:latin typeface="Arial"/>
                <a:cs typeface="Arial"/>
              </a:defRPr>
            </a:lvl1pPr>
            <a:lvl2pPr marL="457200" indent="0">
              <a:buFontTx/>
              <a:buNone/>
              <a:defRPr sz="1600">
                <a:solidFill>
                  <a:srgbClr val="21427C"/>
                </a:solidFill>
                <a:latin typeface="Arial"/>
                <a:cs typeface="Arial"/>
              </a:defRPr>
            </a:lvl2pPr>
            <a:lvl3pPr marL="914400" indent="0">
              <a:buFontTx/>
              <a:buNone/>
              <a:defRPr sz="1400">
                <a:solidFill>
                  <a:srgbClr val="21427C"/>
                </a:solidFill>
                <a:latin typeface="Arial"/>
                <a:cs typeface="Arial"/>
              </a:defRPr>
            </a:lvl3pPr>
            <a:lvl4pPr marL="1371600" indent="0">
              <a:buFontTx/>
              <a:buNone/>
              <a:defRPr sz="1200">
                <a:solidFill>
                  <a:srgbClr val="21427C"/>
                </a:solidFill>
                <a:latin typeface="Arial"/>
                <a:cs typeface="Arial"/>
              </a:defRPr>
            </a:lvl4pPr>
            <a:lvl5pPr marL="1828800" indent="0">
              <a:buFontTx/>
              <a:buNone/>
              <a:defRPr sz="1200">
                <a:solidFill>
                  <a:srgbClr val="21427C"/>
                </a:solidFill>
                <a:latin typeface="Arial"/>
                <a:cs typeface="Arial"/>
              </a:defRPr>
            </a:lvl5pPr>
          </a:lstStyle>
          <a:p>
            <a:pPr lvl="0"/>
            <a:r>
              <a:rPr lang="fr-FR"/>
              <a:t>Cliquez pour modifier les styles du texte du masque</a:t>
            </a:r>
          </a:p>
          <a:p>
            <a:pPr lvl="1"/>
            <a:r>
              <a:rPr lang="fr-FR"/>
              <a:t>Deuxième niveau</a:t>
            </a:r>
          </a:p>
        </p:txBody>
      </p:sp>
      <p:sp>
        <p:nvSpPr>
          <p:cNvPr id="4" name="Espace réservé du numéro de diapositive 15">
            <a:extLst>
              <a:ext uri="{FF2B5EF4-FFF2-40B4-BE49-F238E27FC236}">
                <a16:creationId xmlns:a16="http://schemas.microsoft.com/office/drawing/2014/main" id="{382D45E8-0917-4640-8993-DD6406E1F28D}"/>
              </a:ext>
            </a:extLst>
          </p:cNvPr>
          <p:cNvSpPr>
            <a:spLocks noGrp="1"/>
          </p:cNvSpPr>
          <p:nvPr>
            <p:ph type="sldNum" sz="quarter" idx="10"/>
          </p:nvPr>
        </p:nvSpPr>
        <p:spPr>
          <a:xfrm>
            <a:off x="8501063" y="4767263"/>
            <a:ext cx="406400" cy="274637"/>
          </a:xfrm>
        </p:spPr>
        <p:txBody>
          <a:bodyPr/>
          <a:lstStyle>
            <a:lvl1pPr>
              <a:defRPr sz="800" smtClean="0"/>
            </a:lvl1pPr>
          </a:lstStyle>
          <a:p>
            <a:pPr>
              <a:defRPr/>
            </a:pPr>
            <a:fld id="{209B2473-A4BD-4B7F-9751-477DC13DD0CF}" type="slidenum">
              <a:rPr lang="fr-FR"/>
              <a:pPr>
                <a:defRPr/>
              </a:pPr>
              <a:t>‹N°›</a:t>
            </a:fld>
            <a:endParaRPr lang="fr-FR" dirty="0"/>
          </a:p>
        </p:txBody>
      </p:sp>
    </p:spTree>
    <p:extLst>
      <p:ext uri="{BB962C8B-B14F-4D97-AF65-F5344CB8AC3E}">
        <p14:creationId xmlns:p14="http://schemas.microsoft.com/office/powerpoint/2010/main" val="242241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re et contenu">
    <p:spTree>
      <p:nvGrpSpPr>
        <p:cNvPr id="1" name=""/>
        <p:cNvGrpSpPr/>
        <p:nvPr/>
      </p:nvGrpSpPr>
      <p:grpSpPr>
        <a:xfrm>
          <a:off x="0" y="0"/>
          <a:ext cx="0" cy="0"/>
          <a:chOff x="0" y="0"/>
          <a:chExt cx="0" cy="0"/>
        </a:xfrm>
      </p:grpSpPr>
      <p:pic>
        <p:nvPicPr>
          <p:cNvPr id="3" name="Image 6">
            <a:extLst>
              <a:ext uri="{FF2B5EF4-FFF2-40B4-BE49-F238E27FC236}">
                <a16:creationId xmlns:a16="http://schemas.microsoft.com/office/drawing/2014/main" id="{D0DC9E9B-26DD-4EAB-8978-CFE3D60A26C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443288"/>
            <a:ext cx="91440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7">
            <a:extLst>
              <a:ext uri="{FF2B5EF4-FFF2-40B4-BE49-F238E27FC236}">
                <a16:creationId xmlns:a16="http://schemas.microsoft.com/office/drawing/2014/main" id="{793609CC-5BB6-40C4-8536-56A51E37BDB7}"/>
              </a:ext>
            </a:extLst>
          </p:cNvPr>
          <p:cNvSpPr txBox="1">
            <a:spLocks noChangeArrowheads="1"/>
          </p:cNvSpPr>
          <p:nvPr userDrawn="1"/>
        </p:nvSpPr>
        <p:spPr bwMode="auto">
          <a:xfrm>
            <a:off x="0" y="4518025"/>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a:solidFill>
                  <a:schemeClr val="bg1"/>
                </a:solidFill>
                <a:cs typeface="Arial" panose="020B0604020202020204" pitchFamily="34" charset="0"/>
              </a:rPr>
              <a:t>BIOPARC/ADENINE</a:t>
            </a:r>
          </a:p>
          <a:p>
            <a:pPr algn="ctr" eaLnBrk="1" hangingPunct="1"/>
            <a:r>
              <a:rPr lang="fr-FR" altLang="fr-FR" sz="1000">
                <a:solidFill>
                  <a:schemeClr val="bg1"/>
                </a:solidFill>
                <a:cs typeface="Arial" panose="020B0604020202020204" pitchFamily="34" charset="0"/>
              </a:rPr>
              <a:t>60 avenue Rockefeller 69373 Lyon Cedex 08</a:t>
            </a:r>
          </a:p>
          <a:p>
            <a:pPr algn="ctr" eaLnBrk="1" hangingPunct="1"/>
            <a:r>
              <a:rPr lang="fr-FR" altLang="fr-FR" sz="1000">
                <a:solidFill>
                  <a:schemeClr val="bg1"/>
                </a:solidFill>
                <a:cs typeface="Arial" panose="020B0604020202020204" pitchFamily="34" charset="0"/>
              </a:rPr>
              <a:t>Tel : 04 27 82 85 10 | reseau@onco-aura.fr | onco-aura.fr</a:t>
            </a:r>
          </a:p>
        </p:txBody>
      </p:sp>
      <p:sp>
        <p:nvSpPr>
          <p:cNvPr id="6" name="Titre 1"/>
          <p:cNvSpPr>
            <a:spLocks noGrp="1"/>
          </p:cNvSpPr>
          <p:nvPr>
            <p:ph type="title"/>
          </p:nvPr>
        </p:nvSpPr>
        <p:spPr>
          <a:xfrm>
            <a:off x="529771" y="1288207"/>
            <a:ext cx="8229600" cy="857250"/>
          </a:xfrm>
        </p:spPr>
        <p:txBody>
          <a:bodyPr>
            <a:normAutofit/>
          </a:bodyPr>
          <a:lstStyle>
            <a:lvl1pPr>
              <a:defRPr sz="2800" b="0">
                <a:solidFill>
                  <a:srgbClr val="21427C"/>
                </a:solidFill>
                <a:latin typeface="Arial"/>
                <a:cs typeface="Arial"/>
              </a:defRPr>
            </a:lvl1pPr>
          </a:lstStyle>
          <a:p>
            <a:endParaRPr lang="fr-FR" dirty="0"/>
          </a:p>
        </p:txBody>
      </p:sp>
    </p:spTree>
    <p:extLst>
      <p:ext uri="{BB962C8B-B14F-4D97-AF65-F5344CB8AC3E}">
        <p14:creationId xmlns:p14="http://schemas.microsoft.com/office/powerpoint/2010/main" val="3504635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A7538FF-A453-4691-9E70-BE3EC21A4053}"/>
              </a:ext>
            </a:extLst>
          </p:cNvPr>
          <p:cNvSpPr>
            <a:spLocks noGrp="1"/>
          </p:cNvSpPr>
          <p:nvPr>
            <p:ph type="dt" sz="half" idx="10"/>
          </p:nvPr>
        </p:nvSpPr>
        <p:spPr/>
        <p:txBody>
          <a:bodyPr/>
          <a:lstStyle>
            <a:lvl1pPr>
              <a:defRPr smtClean="0"/>
            </a:lvl1pPr>
          </a:lstStyle>
          <a:p>
            <a:pPr>
              <a:defRPr/>
            </a:pPr>
            <a:fld id="{DB16EBB2-F47D-41DB-8EDC-21E7C676017C}" type="datetimeFigureOut">
              <a:rPr lang="fr-FR"/>
              <a:pPr>
                <a:defRPr/>
              </a:pPr>
              <a:t>14/10/2019</a:t>
            </a:fld>
            <a:endParaRPr lang="fr-FR"/>
          </a:p>
        </p:txBody>
      </p:sp>
      <p:sp>
        <p:nvSpPr>
          <p:cNvPr id="3" name="Espace réservé du pied de page 2">
            <a:extLst>
              <a:ext uri="{FF2B5EF4-FFF2-40B4-BE49-F238E27FC236}">
                <a16:creationId xmlns:a16="http://schemas.microsoft.com/office/drawing/2014/main" id="{F460E812-D05E-44F2-AFCF-C39B29A58A30}"/>
              </a:ext>
            </a:extLst>
          </p:cNvPr>
          <p:cNvSpPr>
            <a:spLocks noGrp="1"/>
          </p:cNvSpPr>
          <p:nvPr>
            <p:ph type="ftr" sz="quarter" idx="11"/>
          </p:nvPr>
        </p:nvSpPr>
        <p:spPr/>
        <p:txBody>
          <a:bodyPr/>
          <a:lstStyle>
            <a:lvl1pPr algn="ctr">
              <a:defRPr/>
            </a:lvl1pPr>
          </a:lstStyle>
          <a:p>
            <a:pPr>
              <a:defRPr/>
            </a:pPr>
            <a:endParaRPr lang="fr-FR"/>
          </a:p>
        </p:txBody>
      </p:sp>
      <p:sp>
        <p:nvSpPr>
          <p:cNvPr id="4" name="Espace réservé du numéro de diapositive 3">
            <a:extLst>
              <a:ext uri="{FF2B5EF4-FFF2-40B4-BE49-F238E27FC236}">
                <a16:creationId xmlns:a16="http://schemas.microsoft.com/office/drawing/2014/main" id="{D7C71096-8AFA-449A-8E40-407ED0D6D2C9}"/>
              </a:ext>
            </a:extLst>
          </p:cNvPr>
          <p:cNvSpPr>
            <a:spLocks noGrp="1"/>
          </p:cNvSpPr>
          <p:nvPr>
            <p:ph type="sldNum" sz="quarter" idx="12"/>
          </p:nvPr>
        </p:nvSpPr>
        <p:spPr/>
        <p:txBody>
          <a:bodyPr/>
          <a:lstStyle>
            <a:lvl1pPr>
              <a:defRPr/>
            </a:lvl1pPr>
          </a:lstStyle>
          <a:p>
            <a:pPr>
              <a:defRPr/>
            </a:pPr>
            <a:fld id="{7C92E91E-2146-44B6-A840-1FDA2FEF9F52}" type="slidenum">
              <a:rPr lang="fr-FR"/>
              <a:pPr>
                <a:defRPr/>
              </a:pPr>
              <a:t>‹N°›</a:t>
            </a:fld>
            <a:endParaRPr lang="fr-FR"/>
          </a:p>
        </p:txBody>
      </p:sp>
    </p:spTree>
    <p:extLst>
      <p:ext uri="{BB962C8B-B14F-4D97-AF65-F5344CB8AC3E}">
        <p14:creationId xmlns:p14="http://schemas.microsoft.com/office/powerpoint/2010/main" val="219203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205603"/>
            <a:ext cx="8229600" cy="393443"/>
          </a:xfrm>
        </p:spPr>
        <p:txBody>
          <a:bodyPr>
            <a:normAutofit/>
          </a:bodyPr>
          <a:lstStyle>
            <a:lvl1pPr>
              <a:defRPr sz="2800" b="1">
                <a:solidFill>
                  <a:srgbClr val="4EB7E4"/>
                </a:solidFill>
                <a:latin typeface="Arial"/>
                <a:cs typeface="Arial"/>
              </a:defRPr>
            </a:lvl1pPr>
          </a:lstStyle>
          <a:p>
            <a:r>
              <a:rPr lang="fr-FR"/>
              <a:t>Modifiez le style du titre</a:t>
            </a:r>
            <a:endParaRPr lang="fr-FR" dirty="0"/>
          </a:p>
        </p:txBody>
      </p:sp>
      <p:sp>
        <p:nvSpPr>
          <p:cNvPr id="3" name="Espace réservé du contenu 2"/>
          <p:cNvSpPr>
            <a:spLocks noGrp="1"/>
          </p:cNvSpPr>
          <p:nvPr>
            <p:ph idx="1"/>
          </p:nvPr>
        </p:nvSpPr>
        <p:spPr>
          <a:xfrm>
            <a:off x="457200" y="1726046"/>
            <a:ext cx="8229600" cy="2868577"/>
          </a:xfrm>
        </p:spPr>
        <p:txBody>
          <a:bodyPr>
            <a:normAutofit/>
          </a:bodyPr>
          <a:lstStyle>
            <a:lvl1pPr marL="0" indent="0">
              <a:buFontTx/>
              <a:buNone/>
              <a:defRPr sz="2000">
                <a:solidFill>
                  <a:srgbClr val="21427C"/>
                </a:solidFill>
                <a:latin typeface="Arial"/>
                <a:cs typeface="Arial"/>
              </a:defRPr>
            </a:lvl1pPr>
            <a:lvl2pPr marL="457200" indent="0">
              <a:buFont typeface="+mj-lt"/>
              <a:buNone/>
              <a:defRPr sz="2000">
                <a:solidFill>
                  <a:srgbClr val="21427C"/>
                </a:solidFill>
                <a:latin typeface="Arial"/>
                <a:cs typeface="Arial"/>
              </a:defRPr>
            </a:lvl2pPr>
            <a:lvl3pPr marL="914400" indent="0">
              <a:buFontTx/>
              <a:buNone/>
              <a:defRPr sz="2000">
                <a:solidFill>
                  <a:srgbClr val="21427C"/>
                </a:solidFill>
                <a:latin typeface="Arial"/>
                <a:cs typeface="Arial"/>
              </a:defRPr>
            </a:lvl3pPr>
            <a:lvl4pPr marL="1828800" indent="-457200">
              <a:buFont typeface="+mj-lt"/>
              <a:buAutoNum type="arabicPeriod"/>
              <a:defRPr sz="2000">
                <a:solidFill>
                  <a:srgbClr val="21427C"/>
                </a:solidFill>
                <a:latin typeface="Arial"/>
                <a:cs typeface="Arial"/>
              </a:defRPr>
            </a:lvl4pPr>
            <a:lvl5pPr marL="2286000" indent="-457200">
              <a:buFont typeface="+mj-lt"/>
              <a:buAutoNum type="arabicPeriod"/>
              <a:defRPr sz="2000">
                <a:solidFill>
                  <a:srgbClr val="21427C"/>
                </a:solidFill>
                <a:latin typeface="Arial"/>
                <a:cs typeface="Arial"/>
              </a:defRPr>
            </a:lvl5pPr>
          </a:lstStyle>
          <a:p>
            <a:pPr lvl="0"/>
            <a:r>
              <a:rPr lang="fr-FR"/>
              <a:t>Cliquez pour modifier les styles du texte du masque</a:t>
            </a:r>
          </a:p>
        </p:txBody>
      </p:sp>
      <p:sp>
        <p:nvSpPr>
          <p:cNvPr id="4" name="Espace réservé du numéro de diapositive 15">
            <a:extLst>
              <a:ext uri="{FF2B5EF4-FFF2-40B4-BE49-F238E27FC236}">
                <a16:creationId xmlns:a16="http://schemas.microsoft.com/office/drawing/2014/main" id="{CDACB838-E2A8-452E-A8C7-06BDF327B8F6}"/>
              </a:ext>
            </a:extLst>
          </p:cNvPr>
          <p:cNvSpPr>
            <a:spLocks noGrp="1"/>
          </p:cNvSpPr>
          <p:nvPr>
            <p:ph type="sldNum" sz="quarter" idx="10"/>
          </p:nvPr>
        </p:nvSpPr>
        <p:spPr>
          <a:xfrm>
            <a:off x="8501063" y="4767263"/>
            <a:ext cx="406400" cy="274637"/>
          </a:xfrm>
        </p:spPr>
        <p:txBody>
          <a:bodyPr/>
          <a:lstStyle>
            <a:lvl1pPr>
              <a:defRPr sz="800" smtClean="0"/>
            </a:lvl1pPr>
          </a:lstStyle>
          <a:p>
            <a:pPr>
              <a:defRPr/>
            </a:pPr>
            <a:fld id="{8C0FE171-1974-4A61-8150-A6E1BDC2B1DF}" type="slidenum">
              <a:rPr lang="fr-FR"/>
              <a:pPr>
                <a:defRPr/>
              </a:pPr>
              <a:t>‹N°›</a:t>
            </a:fld>
            <a:endParaRPr lang="fr-FR" dirty="0"/>
          </a:p>
        </p:txBody>
      </p:sp>
    </p:spTree>
    <p:extLst>
      <p:ext uri="{BB962C8B-B14F-4D97-AF65-F5344CB8AC3E}">
        <p14:creationId xmlns:p14="http://schemas.microsoft.com/office/powerpoint/2010/main" val="2695321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205603"/>
            <a:ext cx="8229600" cy="857250"/>
          </a:xfrm>
        </p:spPr>
        <p:txBody>
          <a:bodyPr/>
          <a:lstStyle>
            <a:lvl1pPr>
              <a:defRPr b="1">
                <a:solidFill>
                  <a:srgbClr val="4EB7E4"/>
                </a:solidFill>
                <a:latin typeface="Arial"/>
                <a:cs typeface="Arial"/>
              </a:defRPr>
            </a:lvl1pPr>
          </a:lstStyle>
          <a:p>
            <a:r>
              <a:rPr lang="fr-FR"/>
              <a:t>Modifiez le style du titre</a:t>
            </a:r>
            <a:endParaRPr lang="fr-FR" dirty="0"/>
          </a:p>
        </p:txBody>
      </p:sp>
      <p:sp>
        <p:nvSpPr>
          <p:cNvPr id="8" name="Sous-titre 2"/>
          <p:cNvSpPr>
            <a:spLocks noGrp="1"/>
          </p:cNvSpPr>
          <p:nvPr>
            <p:ph type="subTitle" idx="1"/>
          </p:nvPr>
        </p:nvSpPr>
        <p:spPr>
          <a:xfrm>
            <a:off x="0" y="2057410"/>
            <a:ext cx="9144000" cy="473528"/>
          </a:xfrm>
        </p:spPr>
        <p:txBody>
          <a:bodyPr/>
          <a:lstStyle>
            <a:lvl1pPr marL="0" indent="0" algn="ctr">
              <a:buNone/>
              <a:defRPr>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Cliquez</a:t>
            </a:r>
            <a:r>
              <a:rPr lang="en-US" dirty="0"/>
              <a:t> pour modifier</a:t>
            </a:r>
          </a:p>
          <a:p>
            <a:r>
              <a:rPr lang="en-US" dirty="0"/>
              <a:t>le style des sous-</a:t>
            </a:r>
            <a:r>
              <a:rPr lang="en-US" dirty="0" err="1"/>
              <a:t>titres</a:t>
            </a:r>
            <a:r>
              <a:rPr lang="en-US" dirty="0"/>
              <a:t> du masque</a:t>
            </a:r>
            <a:endParaRPr lang="fr-FR" dirty="0"/>
          </a:p>
        </p:txBody>
      </p:sp>
    </p:spTree>
    <p:extLst>
      <p:ext uri="{BB962C8B-B14F-4D97-AF65-F5344CB8AC3E}">
        <p14:creationId xmlns:p14="http://schemas.microsoft.com/office/powerpoint/2010/main" val="1886236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pic>
        <p:nvPicPr>
          <p:cNvPr id="4" name="Image 6" descr="PPT-ONCO AURA4-2.jpg">
            <a:extLst>
              <a:ext uri="{FF2B5EF4-FFF2-40B4-BE49-F238E27FC236}">
                <a16:creationId xmlns:a16="http://schemas.microsoft.com/office/drawing/2014/main" id="{2E911DAC-6AFF-44DB-AADB-59AC173A003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1205603"/>
            <a:ext cx="8229600" cy="857250"/>
          </a:xfrm>
        </p:spPr>
        <p:txBody>
          <a:bodyPr/>
          <a:lstStyle>
            <a:lvl1pPr>
              <a:defRPr b="1">
                <a:solidFill>
                  <a:srgbClr val="21427C"/>
                </a:solidFill>
                <a:latin typeface="Arial"/>
                <a:cs typeface="Arial"/>
              </a:defRPr>
            </a:lvl1pPr>
          </a:lstStyle>
          <a:p>
            <a:r>
              <a:rPr lang="fr-FR"/>
              <a:t>Modifiez le style du titre</a:t>
            </a:r>
            <a:endParaRPr lang="fr-FR" dirty="0"/>
          </a:p>
        </p:txBody>
      </p:sp>
      <p:sp>
        <p:nvSpPr>
          <p:cNvPr id="8" name="Sous-titre 2"/>
          <p:cNvSpPr>
            <a:spLocks noGrp="1"/>
          </p:cNvSpPr>
          <p:nvPr>
            <p:ph type="subTitle" idx="1"/>
          </p:nvPr>
        </p:nvSpPr>
        <p:spPr>
          <a:xfrm>
            <a:off x="0" y="2057410"/>
            <a:ext cx="9144000" cy="473528"/>
          </a:xfrm>
        </p:spPr>
        <p:txBody>
          <a:bodyPr/>
          <a:lstStyle>
            <a:lvl1pPr marL="0" indent="0" algn="ctr">
              <a:buNone/>
              <a:defRPr>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Cliquez</a:t>
            </a:r>
            <a:r>
              <a:rPr lang="en-US" dirty="0"/>
              <a:t> pour modifier</a:t>
            </a:r>
          </a:p>
          <a:p>
            <a:r>
              <a:rPr lang="en-US" dirty="0"/>
              <a:t>le style des sous-</a:t>
            </a:r>
            <a:r>
              <a:rPr lang="en-US" dirty="0" err="1"/>
              <a:t>titres</a:t>
            </a:r>
            <a:r>
              <a:rPr lang="en-US" dirty="0"/>
              <a:t> du masque</a:t>
            </a:r>
            <a:endParaRPr lang="fr-FR" dirty="0"/>
          </a:p>
        </p:txBody>
      </p:sp>
    </p:spTree>
    <p:extLst>
      <p:ext uri="{BB962C8B-B14F-4D97-AF65-F5344CB8AC3E}">
        <p14:creationId xmlns:p14="http://schemas.microsoft.com/office/powerpoint/2010/main" val="3722012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pic>
        <p:nvPicPr>
          <p:cNvPr id="5" name="Image 6">
            <a:extLst>
              <a:ext uri="{FF2B5EF4-FFF2-40B4-BE49-F238E27FC236}">
                <a16:creationId xmlns:a16="http://schemas.microsoft.com/office/drawing/2014/main" id="{8379B6D2-8A8A-49FA-A1FE-417C961D7C4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6652" t="14095" b="9637"/>
          <a:stretch>
            <a:fillRect/>
          </a:stretch>
        </p:blipFill>
        <p:spPr bwMode="auto">
          <a:xfrm>
            <a:off x="0" y="0"/>
            <a:ext cx="530225"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7" descr="PICTO-ONCO-AURA.png">
            <a:extLst>
              <a:ext uri="{FF2B5EF4-FFF2-40B4-BE49-F238E27FC236}">
                <a16:creationId xmlns:a16="http://schemas.microsoft.com/office/drawing/2014/main" id="{521DE39B-CE82-4DFA-B647-E1D374560A5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8500" y="955675"/>
            <a:ext cx="5969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a:spLocks noGrp="1"/>
          </p:cNvSpPr>
          <p:nvPr>
            <p:ph type="title"/>
          </p:nvPr>
        </p:nvSpPr>
        <p:spPr>
          <a:xfrm>
            <a:off x="699111" y="8175"/>
            <a:ext cx="6971689" cy="857250"/>
          </a:xfrm>
        </p:spPr>
        <p:txBody>
          <a:bodyPr>
            <a:normAutofit/>
          </a:bodyPr>
          <a:lstStyle>
            <a:lvl1pPr>
              <a:defRPr sz="2800" b="0">
                <a:solidFill>
                  <a:srgbClr val="21427C"/>
                </a:solidFill>
                <a:latin typeface="Arial"/>
                <a:cs typeface="Arial"/>
              </a:defRPr>
            </a:lvl1pPr>
          </a:lstStyle>
          <a:p>
            <a:endParaRPr lang="fr-FR" dirty="0"/>
          </a:p>
        </p:txBody>
      </p:sp>
      <p:sp>
        <p:nvSpPr>
          <p:cNvPr id="12" name="Espace réservé du contenu 2"/>
          <p:cNvSpPr>
            <a:spLocks noGrp="1"/>
          </p:cNvSpPr>
          <p:nvPr>
            <p:ph idx="1"/>
          </p:nvPr>
        </p:nvSpPr>
        <p:spPr>
          <a:xfrm>
            <a:off x="699111" y="1659452"/>
            <a:ext cx="8177661" cy="2935170"/>
          </a:xfrm>
        </p:spPr>
        <p:txBody>
          <a:bodyPr>
            <a:normAutofit/>
          </a:bodyPr>
          <a:lstStyle>
            <a:lvl1pPr marL="0" indent="0">
              <a:buFontTx/>
              <a:buNone/>
              <a:defRPr sz="1800">
                <a:solidFill>
                  <a:srgbClr val="21427C"/>
                </a:solidFill>
                <a:latin typeface="Arial"/>
                <a:cs typeface="Arial"/>
              </a:defRPr>
            </a:lvl1pPr>
            <a:lvl2pPr marL="457200" indent="0">
              <a:buFontTx/>
              <a:buNone/>
              <a:defRPr sz="1600">
                <a:solidFill>
                  <a:srgbClr val="21427C"/>
                </a:solidFill>
                <a:latin typeface="Arial"/>
                <a:cs typeface="Arial"/>
              </a:defRPr>
            </a:lvl2pPr>
            <a:lvl3pPr marL="914400" indent="0">
              <a:buFontTx/>
              <a:buNone/>
              <a:defRPr sz="1400">
                <a:solidFill>
                  <a:srgbClr val="21427C"/>
                </a:solidFill>
                <a:latin typeface="Arial"/>
                <a:cs typeface="Arial"/>
              </a:defRPr>
            </a:lvl3pPr>
            <a:lvl4pPr marL="1371600" indent="0">
              <a:buFontTx/>
              <a:buNone/>
              <a:defRPr sz="1200">
                <a:solidFill>
                  <a:srgbClr val="21427C"/>
                </a:solidFill>
                <a:latin typeface="Arial"/>
                <a:cs typeface="Arial"/>
              </a:defRPr>
            </a:lvl4pPr>
            <a:lvl5pPr marL="1828800" indent="0">
              <a:buFontTx/>
              <a:buNone/>
              <a:defRPr sz="1200">
                <a:solidFill>
                  <a:srgbClr val="21427C"/>
                </a:solidFill>
                <a:latin typeface="Arial"/>
                <a:cs typeface="Arial"/>
              </a:defRPr>
            </a:lvl5pPr>
          </a:lstStyle>
          <a:p>
            <a:pPr lvl="0"/>
            <a:r>
              <a:rPr lang="fr-FR"/>
              <a:t>Cliquez pour modifier les styles du texte du masque</a:t>
            </a:r>
          </a:p>
        </p:txBody>
      </p:sp>
      <p:sp>
        <p:nvSpPr>
          <p:cNvPr id="14" name="Espace réservé du contenu 2"/>
          <p:cNvSpPr>
            <a:spLocks noGrp="1"/>
          </p:cNvSpPr>
          <p:nvPr>
            <p:ph idx="10"/>
          </p:nvPr>
        </p:nvSpPr>
        <p:spPr>
          <a:xfrm>
            <a:off x="1109016" y="1070692"/>
            <a:ext cx="7767756" cy="406972"/>
          </a:xfrm>
        </p:spPr>
        <p:txBody>
          <a:bodyPr>
            <a:normAutofit/>
          </a:bodyPr>
          <a:lstStyle>
            <a:lvl1pPr marL="0" indent="0">
              <a:buFontTx/>
              <a:buNone/>
              <a:defRPr sz="1800">
                <a:solidFill>
                  <a:srgbClr val="21427C"/>
                </a:solidFill>
                <a:latin typeface="Arial"/>
                <a:cs typeface="Arial"/>
              </a:defRPr>
            </a:lvl1pPr>
            <a:lvl2pPr marL="457200" indent="0">
              <a:buFontTx/>
              <a:buNone/>
              <a:defRPr sz="1600">
                <a:solidFill>
                  <a:srgbClr val="21427C"/>
                </a:solidFill>
                <a:latin typeface="Arial"/>
                <a:cs typeface="Arial"/>
              </a:defRPr>
            </a:lvl2pPr>
            <a:lvl3pPr marL="914400" indent="0">
              <a:buFontTx/>
              <a:buNone/>
              <a:defRPr sz="1400">
                <a:solidFill>
                  <a:srgbClr val="21427C"/>
                </a:solidFill>
                <a:latin typeface="Arial"/>
                <a:cs typeface="Arial"/>
              </a:defRPr>
            </a:lvl3pPr>
            <a:lvl4pPr marL="1371600" indent="0">
              <a:buFontTx/>
              <a:buNone/>
              <a:defRPr sz="1200">
                <a:solidFill>
                  <a:srgbClr val="21427C"/>
                </a:solidFill>
                <a:latin typeface="Arial"/>
                <a:cs typeface="Arial"/>
              </a:defRPr>
            </a:lvl4pPr>
            <a:lvl5pPr marL="1828800" indent="0">
              <a:buFontTx/>
              <a:buNone/>
              <a:defRPr sz="1200">
                <a:solidFill>
                  <a:srgbClr val="21427C"/>
                </a:solidFill>
                <a:latin typeface="Arial"/>
                <a:cs typeface="Arial"/>
              </a:defRPr>
            </a:lvl5pPr>
          </a:lstStyle>
          <a:p>
            <a:pPr lvl="0"/>
            <a:r>
              <a:rPr lang="fr-FR" dirty="0"/>
              <a:t>Cliquez pour modifier les styles du texte du masque</a:t>
            </a:r>
          </a:p>
        </p:txBody>
      </p:sp>
      <p:sp>
        <p:nvSpPr>
          <p:cNvPr id="7" name="Espace réservé du numéro de diapositive 15">
            <a:extLst>
              <a:ext uri="{FF2B5EF4-FFF2-40B4-BE49-F238E27FC236}">
                <a16:creationId xmlns:a16="http://schemas.microsoft.com/office/drawing/2014/main" id="{B29FEDAA-AB9E-4537-9328-057C860F8D5A}"/>
              </a:ext>
            </a:extLst>
          </p:cNvPr>
          <p:cNvSpPr>
            <a:spLocks noGrp="1"/>
          </p:cNvSpPr>
          <p:nvPr>
            <p:ph type="sldNum" sz="quarter" idx="11"/>
          </p:nvPr>
        </p:nvSpPr>
        <p:spPr>
          <a:xfrm>
            <a:off x="8501063" y="4767263"/>
            <a:ext cx="406400" cy="274637"/>
          </a:xfrm>
        </p:spPr>
        <p:txBody>
          <a:bodyPr/>
          <a:lstStyle>
            <a:lvl1pPr>
              <a:defRPr sz="800" smtClean="0"/>
            </a:lvl1pPr>
          </a:lstStyle>
          <a:p>
            <a:pPr>
              <a:defRPr/>
            </a:pPr>
            <a:fld id="{ED7DAC83-7090-4F92-90CB-696A2FA39D23}" type="slidenum">
              <a:rPr lang="fr-FR"/>
              <a:pPr>
                <a:defRPr/>
              </a:pPr>
              <a:t>‹N°›</a:t>
            </a:fld>
            <a:endParaRPr lang="fr-FR" dirty="0"/>
          </a:p>
        </p:txBody>
      </p:sp>
    </p:spTree>
    <p:extLst>
      <p:ext uri="{BB962C8B-B14F-4D97-AF65-F5344CB8AC3E}">
        <p14:creationId xmlns:p14="http://schemas.microsoft.com/office/powerpoint/2010/main" val="3672214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re et contenu">
    <p:spTree>
      <p:nvGrpSpPr>
        <p:cNvPr id="1" name=""/>
        <p:cNvGrpSpPr/>
        <p:nvPr/>
      </p:nvGrpSpPr>
      <p:grpSpPr>
        <a:xfrm>
          <a:off x="0" y="0"/>
          <a:ext cx="0" cy="0"/>
          <a:chOff x="0" y="0"/>
          <a:chExt cx="0" cy="0"/>
        </a:xfrm>
      </p:grpSpPr>
      <p:pic>
        <p:nvPicPr>
          <p:cNvPr id="4" name="Image 6">
            <a:extLst>
              <a:ext uri="{FF2B5EF4-FFF2-40B4-BE49-F238E27FC236}">
                <a16:creationId xmlns:a16="http://schemas.microsoft.com/office/drawing/2014/main" id="{0240EE57-79F5-4A21-B748-3CF49731C2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6652" t="14095" b="9637"/>
          <a:stretch>
            <a:fillRect/>
          </a:stretch>
        </p:blipFill>
        <p:spPr bwMode="auto">
          <a:xfrm>
            <a:off x="0" y="0"/>
            <a:ext cx="530225"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a:spLocks noGrp="1"/>
          </p:cNvSpPr>
          <p:nvPr>
            <p:ph type="title"/>
          </p:nvPr>
        </p:nvSpPr>
        <p:spPr>
          <a:xfrm>
            <a:off x="699111" y="8175"/>
            <a:ext cx="6954756" cy="857250"/>
          </a:xfrm>
        </p:spPr>
        <p:txBody>
          <a:bodyPr>
            <a:normAutofit/>
          </a:bodyPr>
          <a:lstStyle>
            <a:lvl1pPr>
              <a:defRPr sz="2800" b="0">
                <a:solidFill>
                  <a:srgbClr val="21427C"/>
                </a:solidFill>
                <a:latin typeface="Arial"/>
                <a:cs typeface="Arial"/>
              </a:defRPr>
            </a:lvl1pPr>
          </a:lstStyle>
          <a:p>
            <a:endParaRPr lang="fr-FR" dirty="0"/>
          </a:p>
        </p:txBody>
      </p:sp>
      <p:sp>
        <p:nvSpPr>
          <p:cNvPr id="12" name="Espace réservé du contenu 2"/>
          <p:cNvSpPr>
            <a:spLocks noGrp="1"/>
          </p:cNvSpPr>
          <p:nvPr>
            <p:ph idx="1"/>
          </p:nvPr>
        </p:nvSpPr>
        <p:spPr>
          <a:xfrm>
            <a:off x="699111" y="1246909"/>
            <a:ext cx="8207822" cy="3347714"/>
          </a:xfrm>
        </p:spPr>
        <p:txBody>
          <a:bodyPr>
            <a:normAutofit/>
          </a:bodyPr>
          <a:lstStyle>
            <a:lvl1pPr marL="0" indent="0">
              <a:buFontTx/>
              <a:buNone/>
              <a:defRPr sz="1800">
                <a:solidFill>
                  <a:srgbClr val="21427C"/>
                </a:solidFill>
                <a:latin typeface="Arial"/>
                <a:cs typeface="Arial"/>
              </a:defRPr>
            </a:lvl1pPr>
            <a:lvl2pPr marL="457200" indent="0">
              <a:buFontTx/>
              <a:buNone/>
              <a:defRPr sz="1600">
                <a:solidFill>
                  <a:srgbClr val="21427C"/>
                </a:solidFill>
                <a:latin typeface="Arial"/>
                <a:cs typeface="Arial"/>
              </a:defRPr>
            </a:lvl2pPr>
            <a:lvl3pPr marL="914400" indent="0">
              <a:buFontTx/>
              <a:buNone/>
              <a:defRPr sz="1400">
                <a:solidFill>
                  <a:srgbClr val="21427C"/>
                </a:solidFill>
                <a:latin typeface="Arial"/>
                <a:cs typeface="Arial"/>
              </a:defRPr>
            </a:lvl3pPr>
            <a:lvl4pPr marL="1371600" indent="0">
              <a:buFontTx/>
              <a:buNone/>
              <a:defRPr sz="1200">
                <a:solidFill>
                  <a:srgbClr val="21427C"/>
                </a:solidFill>
                <a:latin typeface="Arial"/>
                <a:cs typeface="Arial"/>
              </a:defRPr>
            </a:lvl4pPr>
            <a:lvl5pPr marL="1828800" indent="0">
              <a:buFontTx/>
              <a:buNone/>
              <a:defRPr sz="1200">
                <a:solidFill>
                  <a:srgbClr val="21427C"/>
                </a:solidFill>
                <a:latin typeface="Arial"/>
                <a:cs typeface="Arial"/>
              </a:defRPr>
            </a:lvl5pPr>
          </a:lstStyle>
          <a:p>
            <a:pPr lvl="0"/>
            <a:r>
              <a:rPr lang="fr-FR"/>
              <a:t>Cliquez pour modifier les styles du texte du masque</a:t>
            </a:r>
          </a:p>
        </p:txBody>
      </p:sp>
      <p:sp>
        <p:nvSpPr>
          <p:cNvPr id="5" name="Espace réservé du numéro de diapositive 15">
            <a:extLst>
              <a:ext uri="{FF2B5EF4-FFF2-40B4-BE49-F238E27FC236}">
                <a16:creationId xmlns:a16="http://schemas.microsoft.com/office/drawing/2014/main" id="{71D84446-0D8C-4534-B865-CD7BC6C75414}"/>
              </a:ext>
            </a:extLst>
          </p:cNvPr>
          <p:cNvSpPr>
            <a:spLocks noGrp="1"/>
          </p:cNvSpPr>
          <p:nvPr>
            <p:ph type="sldNum" sz="quarter" idx="10"/>
          </p:nvPr>
        </p:nvSpPr>
        <p:spPr>
          <a:xfrm>
            <a:off x="8501063" y="4767263"/>
            <a:ext cx="406400" cy="274637"/>
          </a:xfrm>
        </p:spPr>
        <p:txBody>
          <a:bodyPr/>
          <a:lstStyle>
            <a:lvl1pPr>
              <a:defRPr sz="800" smtClean="0"/>
            </a:lvl1pPr>
          </a:lstStyle>
          <a:p>
            <a:pPr>
              <a:defRPr/>
            </a:pPr>
            <a:fld id="{DEC0648B-E8A1-4912-8AF2-BCCE16EA2C08}" type="slidenum">
              <a:rPr lang="fr-FR"/>
              <a:pPr>
                <a:defRPr/>
              </a:pPr>
              <a:t>‹N°›</a:t>
            </a:fld>
            <a:endParaRPr lang="fr-FR" dirty="0"/>
          </a:p>
        </p:txBody>
      </p:sp>
    </p:spTree>
    <p:extLst>
      <p:ext uri="{BB962C8B-B14F-4D97-AF65-F5344CB8AC3E}">
        <p14:creationId xmlns:p14="http://schemas.microsoft.com/office/powerpoint/2010/main" val="2823878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re et contenu">
    <p:spTree>
      <p:nvGrpSpPr>
        <p:cNvPr id="1" name=""/>
        <p:cNvGrpSpPr/>
        <p:nvPr/>
      </p:nvGrpSpPr>
      <p:grpSpPr>
        <a:xfrm>
          <a:off x="0" y="0"/>
          <a:ext cx="0" cy="0"/>
          <a:chOff x="0" y="0"/>
          <a:chExt cx="0" cy="0"/>
        </a:xfrm>
      </p:grpSpPr>
      <p:pic>
        <p:nvPicPr>
          <p:cNvPr id="5" name="Image 6">
            <a:extLst>
              <a:ext uri="{FF2B5EF4-FFF2-40B4-BE49-F238E27FC236}">
                <a16:creationId xmlns:a16="http://schemas.microsoft.com/office/drawing/2014/main" id="{8CDE581C-5CE2-480B-989D-47378D1895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4302" t="9320" b="14365"/>
          <a:stretch>
            <a:fillRect/>
          </a:stretch>
        </p:blipFill>
        <p:spPr bwMode="auto">
          <a:xfrm>
            <a:off x="0" y="0"/>
            <a:ext cx="4937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7" descr="PICTO-ONCO-AURA.png">
            <a:extLst>
              <a:ext uri="{FF2B5EF4-FFF2-40B4-BE49-F238E27FC236}">
                <a16:creationId xmlns:a16="http://schemas.microsoft.com/office/drawing/2014/main" id="{A0B160D3-02AA-4CAD-8B44-809F8064735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8500" y="955675"/>
            <a:ext cx="5969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a:spLocks noGrp="1"/>
          </p:cNvSpPr>
          <p:nvPr>
            <p:ph type="title"/>
          </p:nvPr>
        </p:nvSpPr>
        <p:spPr>
          <a:xfrm>
            <a:off x="699112" y="8175"/>
            <a:ext cx="6946289" cy="857250"/>
          </a:xfrm>
        </p:spPr>
        <p:txBody>
          <a:bodyPr>
            <a:normAutofit/>
          </a:bodyPr>
          <a:lstStyle>
            <a:lvl1pPr>
              <a:defRPr sz="2800" b="0">
                <a:solidFill>
                  <a:srgbClr val="21427C"/>
                </a:solidFill>
                <a:latin typeface="Arial"/>
                <a:cs typeface="Arial"/>
              </a:defRPr>
            </a:lvl1pPr>
          </a:lstStyle>
          <a:p>
            <a:endParaRPr lang="fr-FR" dirty="0"/>
          </a:p>
        </p:txBody>
      </p:sp>
      <p:sp>
        <p:nvSpPr>
          <p:cNvPr id="13" name="Espace réservé du contenu 2"/>
          <p:cNvSpPr>
            <a:spLocks noGrp="1"/>
          </p:cNvSpPr>
          <p:nvPr>
            <p:ph idx="1"/>
          </p:nvPr>
        </p:nvSpPr>
        <p:spPr>
          <a:xfrm>
            <a:off x="699111" y="1659452"/>
            <a:ext cx="8177661" cy="2935170"/>
          </a:xfrm>
        </p:spPr>
        <p:txBody>
          <a:bodyPr>
            <a:normAutofit/>
          </a:bodyPr>
          <a:lstStyle>
            <a:lvl1pPr marL="0" indent="0">
              <a:buFontTx/>
              <a:buNone/>
              <a:defRPr sz="1800">
                <a:solidFill>
                  <a:srgbClr val="21427C"/>
                </a:solidFill>
                <a:latin typeface="Arial"/>
                <a:cs typeface="Arial"/>
              </a:defRPr>
            </a:lvl1pPr>
            <a:lvl2pPr marL="457200" indent="0">
              <a:buFontTx/>
              <a:buNone/>
              <a:defRPr sz="1600">
                <a:solidFill>
                  <a:srgbClr val="21427C"/>
                </a:solidFill>
                <a:latin typeface="Arial"/>
                <a:cs typeface="Arial"/>
              </a:defRPr>
            </a:lvl2pPr>
            <a:lvl3pPr marL="914400" indent="0">
              <a:buFontTx/>
              <a:buNone/>
              <a:defRPr sz="1400">
                <a:solidFill>
                  <a:srgbClr val="21427C"/>
                </a:solidFill>
                <a:latin typeface="Arial"/>
                <a:cs typeface="Arial"/>
              </a:defRPr>
            </a:lvl3pPr>
            <a:lvl4pPr marL="1371600" indent="0">
              <a:buFontTx/>
              <a:buNone/>
              <a:defRPr sz="1200">
                <a:solidFill>
                  <a:srgbClr val="21427C"/>
                </a:solidFill>
                <a:latin typeface="Arial"/>
                <a:cs typeface="Arial"/>
              </a:defRPr>
            </a:lvl4pPr>
            <a:lvl5pPr marL="1828800" indent="0">
              <a:buFontTx/>
              <a:buNone/>
              <a:defRPr sz="1200">
                <a:solidFill>
                  <a:srgbClr val="21427C"/>
                </a:solidFill>
                <a:latin typeface="Arial"/>
                <a:cs typeface="Arial"/>
              </a:defRPr>
            </a:lvl5pPr>
          </a:lstStyle>
          <a:p>
            <a:pPr lvl="0"/>
            <a:r>
              <a:rPr lang="fr-FR"/>
              <a:t>Cliquez pour modifier les styles du texte du masque</a:t>
            </a:r>
          </a:p>
        </p:txBody>
      </p:sp>
      <p:sp>
        <p:nvSpPr>
          <p:cNvPr id="18" name="Espace réservé du contenu 2"/>
          <p:cNvSpPr>
            <a:spLocks noGrp="1"/>
          </p:cNvSpPr>
          <p:nvPr>
            <p:ph idx="10"/>
          </p:nvPr>
        </p:nvSpPr>
        <p:spPr>
          <a:xfrm>
            <a:off x="1109016" y="1070692"/>
            <a:ext cx="7767756" cy="406972"/>
          </a:xfrm>
        </p:spPr>
        <p:txBody>
          <a:bodyPr>
            <a:normAutofit/>
          </a:bodyPr>
          <a:lstStyle>
            <a:lvl1pPr marL="0" indent="0">
              <a:buFontTx/>
              <a:buNone/>
              <a:defRPr sz="1800">
                <a:solidFill>
                  <a:srgbClr val="21427C"/>
                </a:solidFill>
                <a:latin typeface="Arial"/>
                <a:cs typeface="Arial"/>
              </a:defRPr>
            </a:lvl1pPr>
            <a:lvl2pPr marL="457200" indent="0">
              <a:buFontTx/>
              <a:buNone/>
              <a:defRPr sz="1600">
                <a:solidFill>
                  <a:srgbClr val="21427C"/>
                </a:solidFill>
                <a:latin typeface="Arial"/>
                <a:cs typeface="Arial"/>
              </a:defRPr>
            </a:lvl2pPr>
            <a:lvl3pPr marL="914400" indent="0">
              <a:buFontTx/>
              <a:buNone/>
              <a:defRPr sz="1400">
                <a:solidFill>
                  <a:srgbClr val="21427C"/>
                </a:solidFill>
                <a:latin typeface="Arial"/>
                <a:cs typeface="Arial"/>
              </a:defRPr>
            </a:lvl3pPr>
            <a:lvl4pPr marL="1371600" indent="0">
              <a:buFontTx/>
              <a:buNone/>
              <a:defRPr sz="1200">
                <a:solidFill>
                  <a:srgbClr val="21427C"/>
                </a:solidFill>
                <a:latin typeface="Arial"/>
                <a:cs typeface="Arial"/>
              </a:defRPr>
            </a:lvl4pPr>
            <a:lvl5pPr marL="1828800" indent="0">
              <a:buFontTx/>
              <a:buNone/>
              <a:defRPr sz="1200">
                <a:solidFill>
                  <a:srgbClr val="21427C"/>
                </a:solidFill>
                <a:latin typeface="Arial"/>
                <a:cs typeface="Arial"/>
              </a:defRPr>
            </a:lvl5pPr>
          </a:lstStyle>
          <a:p>
            <a:pPr lvl="0"/>
            <a:r>
              <a:rPr lang="fr-FR" dirty="0"/>
              <a:t>Cliquez pour modifier les styles du texte du masque</a:t>
            </a:r>
          </a:p>
        </p:txBody>
      </p:sp>
      <p:sp>
        <p:nvSpPr>
          <p:cNvPr id="7" name="Espace réservé du numéro de diapositive 15">
            <a:extLst>
              <a:ext uri="{FF2B5EF4-FFF2-40B4-BE49-F238E27FC236}">
                <a16:creationId xmlns:a16="http://schemas.microsoft.com/office/drawing/2014/main" id="{538D122C-76F9-426B-98BE-5CA47697D7DD}"/>
              </a:ext>
            </a:extLst>
          </p:cNvPr>
          <p:cNvSpPr>
            <a:spLocks noGrp="1"/>
          </p:cNvSpPr>
          <p:nvPr>
            <p:ph type="sldNum" sz="quarter" idx="11"/>
          </p:nvPr>
        </p:nvSpPr>
        <p:spPr>
          <a:xfrm>
            <a:off x="8501063" y="4767263"/>
            <a:ext cx="406400" cy="274637"/>
          </a:xfrm>
        </p:spPr>
        <p:txBody>
          <a:bodyPr/>
          <a:lstStyle>
            <a:lvl1pPr>
              <a:defRPr sz="800" smtClean="0"/>
            </a:lvl1pPr>
          </a:lstStyle>
          <a:p>
            <a:pPr>
              <a:defRPr/>
            </a:pPr>
            <a:fld id="{E38260B9-59C9-446D-BE2C-C30F3DEF31B9}" type="slidenum">
              <a:rPr lang="fr-FR"/>
              <a:pPr>
                <a:defRPr/>
              </a:pPr>
              <a:t>‹N°›</a:t>
            </a:fld>
            <a:endParaRPr lang="fr-FR" dirty="0"/>
          </a:p>
        </p:txBody>
      </p:sp>
    </p:spTree>
    <p:extLst>
      <p:ext uri="{BB962C8B-B14F-4D97-AF65-F5344CB8AC3E}">
        <p14:creationId xmlns:p14="http://schemas.microsoft.com/office/powerpoint/2010/main" val="2084278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pic>
        <p:nvPicPr>
          <p:cNvPr id="4" name="Image 6">
            <a:extLst>
              <a:ext uri="{FF2B5EF4-FFF2-40B4-BE49-F238E27FC236}">
                <a16:creationId xmlns:a16="http://schemas.microsoft.com/office/drawing/2014/main" id="{CA3C3DAD-A89B-42CF-A7FF-772248537A9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4302" t="9320" b="14365"/>
          <a:stretch>
            <a:fillRect/>
          </a:stretch>
        </p:blipFill>
        <p:spPr bwMode="auto">
          <a:xfrm>
            <a:off x="0" y="0"/>
            <a:ext cx="4937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a:spLocks noGrp="1"/>
          </p:cNvSpPr>
          <p:nvPr>
            <p:ph type="title"/>
          </p:nvPr>
        </p:nvSpPr>
        <p:spPr>
          <a:xfrm>
            <a:off x="699111" y="8175"/>
            <a:ext cx="6954756" cy="857250"/>
          </a:xfrm>
        </p:spPr>
        <p:txBody>
          <a:bodyPr>
            <a:normAutofit/>
          </a:bodyPr>
          <a:lstStyle>
            <a:lvl1pPr>
              <a:defRPr sz="2800" b="0">
                <a:solidFill>
                  <a:srgbClr val="21427C"/>
                </a:solidFill>
                <a:latin typeface="Arial"/>
                <a:cs typeface="Arial"/>
              </a:defRPr>
            </a:lvl1pPr>
          </a:lstStyle>
          <a:p>
            <a:endParaRPr lang="fr-FR" dirty="0"/>
          </a:p>
        </p:txBody>
      </p:sp>
      <p:sp>
        <p:nvSpPr>
          <p:cNvPr id="18" name="Espace réservé du contenu 2"/>
          <p:cNvSpPr>
            <a:spLocks noGrp="1"/>
          </p:cNvSpPr>
          <p:nvPr>
            <p:ph idx="1"/>
          </p:nvPr>
        </p:nvSpPr>
        <p:spPr>
          <a:xfrm>
            <a:off x="699111" y="1246909"/>
            <a:ext cx="8207822" cy="3347714"/>
          </a:xfrm>
        </p:spPr>
        <p:txBody>
          <a:bodyPr>
            <a:normAutofit/>
          </a:bodyPr>
          <a:lstStyle>
            <a:lvl1pPr marL="0" indent="0">
              <a:buFontTx/>
              <a:buNone/>
              <a:defRPr sz="1800">
                <a:solidFill>
                  <a:srgbClr val="21427C"/>
                </a:solidFill>
                <a:latin typeface="Arial"/>
                <a:cs typeface="Arial"/>
              </a:defRPr>
            </a:lvl1pPr>
            <a:lvl2pPr marL="457200" indent="0">
              <a:buFontTx/>
              <a:buNone/>
              <a:defRPr sz="1600">
                <a:solidFill>
                  <a:srgbClr val="21427C"/>
                </a:solidFill>
                <a:latin typeface="Arial"/>
                <a:cs typeface="Arial"/>
              </a:defRPr>
            </a:lvl2pPr>
            <a:lvl3pPr marL="914400" indent="0">
              <a:buFontTx/>
              <a:buNone/>
              <a:defRPr sz="1400">
                <a:solidFill>
                  <a:srgbClr val="21427C"/>
                </a:solidFill>
                <a:latin typeface="Arial"/>
                <a:cs typeface="Arial"/>
              </a:defRPr>
            </a:lvl3pPr>
            <a:lvl4pPr marL="1371600" indent="0">
              <a:buFontTx/>
              <a:buNone/>
              <a:defRPr sz="1200">
                <a:solidFill>
                  <a:srgbClr val="21427C"/>
                </a:solidFill>
                <a:latin typeface="Arial"/>
                <a:cs typeface="Arial"/>
              </a:defRPr>
            </a:lvl4pPr>
            <a:lvl5pPr marL="1828800" indent="0">
              <a:buFontTx/>
              <a:buNone/>
              <a:defRPr sz="1200">
                <a:solidFill>
                  <a:srgbClr val="21427C"/>
                </a:solidFill>
                <a:latin typeface="Arial"/>
                <a:cs typeface="Arial"/>
              </a:defRPr>
            </a:lvl5pPr>
          </a:lstStyle>
          <a:p>
            <a:pPr lvl="0"/>
            <a:r>
              <a:rPr lang="fr-FR"/>
              <a:t>Cliquez pour modifier les styles du texte du masque</a:t>
            </a:r>
          </a:p>
        </p:txBody>
      </p:sp>
      <p:sp>
        <p:nvSpPr>
          <p:cNvPr id="5" name="Espace réservé du numéro de diapositive 15">
            <a:extLst>
              <a:ext uri="{FF2B5EF4-FFF2-40B4-BE49-F238E27FC236}">
                <a16:creationId xmlns:a16="http://schemas.microsoft.com/office/drawing/2014/main" id="{2E07AF46-513A-4AE3-B791-F25BA16BA586}"/>
              </a:ext>
            </a:extLst>
          </p:cNvPr>
          <p:cNvSpPr>
            <a:spLocks noGrp="1"/>
          </p:cNvSpPr>
          <p:nvPr>
            <p:ph type="sldNum" sz="quarter" idx="10"/>
          </p:nvPr>
        </p:nvSpPr>
        <p:spPr>
          <a:xfrm>
            <a:off x="8501063" y="4767263"/>
            <a:ext cx="406400" cy="274637"/>
          </a:xfrm>
        </p:spPr>
        <p:txBody>
          <a:bodyPr/>
          <a:lstStyle>
            <a:lvl1pPr>
              <a:defRPr sz="800" smtClean="0"/>
            </a:lvl1pPr>
          </a:lstStyle>
          <a:p>
            <a:pPr>
              <a:defRPr/>
            </a:pPr>
            <a:fld id="{44246C69-FF81-4FE8-96D1-0DE03216E344}" type="slidenum">
              <a:rPr lang="fr-FR"/>
              <a:pPr>
                <a:defRPr/>
              </a:pPr>
              <a:t>‹N°›</a:t>
            </a:fld>
            <a:endParaRPr lang="fr-FR" dirty="0"/>
          </a:p>
        </p:txBody>
      </p:sp>
    </p:spTree>
    <p:extLst>
      <p:ext uri="{BB962C8B-B14F-4D97-AF65-F5344CB8AC3E}">
        <p14:creationId xmlns:p14="http://schemas.microsoft.com/office/powerpoint/2010/main" val="1512136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re et contenu">
    <p:spTree>
      <p:nvGrpSpPr>
        <p:cNvPr id="1" name=""/>
        <p:cNvGrpSpPr/>
        <p:nvPr/>
      </p:nvGrpSpPr>
      <p:grpSpPr>
        <a:xfrm>
          <a:off x="0" y="0"/>
          <a:ext cx="0" cy="0"/>
          <a:chOff x="0" y="0"/>
          <a:chExt cx="0" cy="0"/>
        </a:xfrm>
      </p:grpSpPr>
      <p:pic>
        <p:nvPicPr>
          <p:cNvPr id="5" name="Image 6" descr="PICTO-ONCO-AURA.png">
            <a:extLst>
              <a:ext uri="{FF2B5EF4-FFF2-40B4-BE49-F238E27FC236}">
                <a16:creationId xmlns:a16="http://schemas.microsoft.com/office/drawing/2014/main" id="{B9149EE4-A65A-42E0-8813-80B32F970AD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8500" y="955675"/>
            <a:ext cx="5969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a:spLocks noGrp="1"/>
          </p:cNvSpPr>
          <p:nvPr>
            <p:ph type="title"/>
          </p:nvPr>
        </p:nvSpPr>
        <p:spPr>
          <a:xfrm>
            <a:off x="699111" y="8175"/>
            <a:ext cx="6954756" cy="857250"/>
          </a:xfrm>
        </p:spPr>
        <p:txBody>
          <a:bodyPr>
            <a:normAutofit/>
          </a:bodyPr>
          <a:lstStyle>
            <a:lvl1pPr>
              <a:defRPr sz="2800" b="0">
                <a:solidFill>
                  <a:srgbClr val="21427C"/>
                </a:solidFill>
                <a:latin typeface="Arial"/>
                <a:cs typeface="Arial"/>
              </a:defRPr>
            </a:lvl1pPr>
          </a:lstStyle>
          <a:p>
            <a:endParaRPr lang="fr-FR" dirty="0"/>
          </a:p>
        </p:txBody>
      </p:sp>
      <p:sp>
        <p:nvSpPr>
          <p:cNvPr id="16" name="Espace réservé du contenu 2"/>
          <p:cNvSpPr>
            <a:spLocks noGrp="1"/>
          </p:cNvSpPr>
          <p:nvPr>
            <p:ph idx="1"/>
          </p:nvPr>
        </p:nvSpPr>
        <p:spPr>
          <a:xfrm>
            <a:off x="699111" y="1659452"/>
            <a:ext cx="8177661" cy="2935170"/>
          </a:xfrm>
        </p:spPr>
        <p:txBody>
          <a:bodyPr>
            <a:normAutofit/>
          </a:bodyPr>
          <a:lstStyle>
            <a:lvl1pPr marL="0" indent="0">
              <a:buFontTx/>
              <a:buNone/>
              <a:defRPr sz="1800">
                <a:solidFill>
                  <a:srgbClr val="21427C"/>
                </a:solidFill>
                <a:latin typeface="Arial"/>
                <a:cs typeface="Arial"/>
              </a:defRPr>
            </a:lvl1pPr>
            <a:lvl2pPr marL="457200" indent="0">
              <a:buFontTx/>
              <a:buNone/>
              <a:defRPr sz="1600">
                <a:solidFill>
                  <a:srgbClr val="21427C"/>
                </a:solidFill>
                <a:latin typeface="Arial"/>
                <a:cs typeface="Arial"/>
              </a:defRPr>
            </a:lvl2pPr>
            <a:lvl3pPr marL="914400" indent="0">
              <a:buFontTx/>
              <a:buNone/>
              <a:defRPr sz="1400">
                <a:solidFill>
                  <a:srgbClr val="21427C"/>
                </a:solidFill>
                <a:latin typeface="Arial"/>
                <a:cs typeface="Arial"/>
              </a:defRPr>
            </a:lvl3pPr>
            <a:lvl4pPr marL="1371600" indent="0">
              <a:buFontTx/>
              <a:buNone/>
              <a:defRPr sz="1200">
                <a:solidFill>
                  <a:srgbClr val="21427C"/>
                </a:solidFill>
                <a:latin typeface="Arial"/>
                <a:cs typeface="Arial"/>
              </a:defRPr>
            </a:lvl4pPr>
            <a:lvl5pPr marL="1828800" indent="0">
              <a:buFontTx/>
              <a:buNone/>
              <a:defRPr sz="1200">
                <a:solidFill>
                  <a:srgbClr val="21427C"/>
                </a:solidFill>
                <a:latin typeface="Arial"/>
                <a:cs typeface="Arial"/>
              </a:defRPr>
            </a:lvl5pPr>
          </a:lstStyle>
          <a:p>
            <a:pPr lvl="0"/>
            <a:r>
              <a:rPr lang="fr-FR"/>
              <a:t>Cliquez pour modifier les styles du texte du masque</a:t>
            </a:r>
          </a:p>
        </p:txBody>
      </p:sp>
      <p:sp>
        <p:nvSpPr>
          <p:cNvPr id="18" name="Espace réservé du contenu 2"/>
          <p:cNvSpPr>
            <a:spLocks noGrp="1"/>
          </p:cNvSpPr>
          <p:nvPr>
            <p:ph idx="10"/>
          </p:nvPr>
        </p:nvSpPr>
        <p:spPr>
          <a:xfrm>
            <a:off x="1109016" y="1070692"/>
            <a:ext cx="7767756" cy="406972"/>
          </a:xfrm>
        </p:spPr>
        <p:txBody>
          <a:bodyPr>
            <a:normAutofit/>
          </a:bodyPr>
          <a:lstStyle>
            <a:lvl1pPr marL="0" indent="0">
              <a:buFontTx/>
              <a:buNone/>
              <a:defRPr sz="1800">
                <a:solidFill>
                  <a:srgbClr val="21427C"/>
                </a:solidFill>
                <a:latin typeface="Arial"/>
                <a:cs typeface="Arial"/>
              </a:defRPr>
            </a:lvl1pPr>
            <a:lvl2pPr marL="457200" indent="0">
              <a:buFontTx/>
              <a:buNone/>
              <a:defRPr sz="1600">
                <a:solidFill>
                  <a:srgbClr val="21427C"/>
                </a:solidFill>
                <a:latin typeface="Arial"/>
                <a:cs typeface="Arial"/>
              </a:defRPr>
            </a:lvl2pPr>
            <a:lvl3pPr marL="914400" indent="0">
              <a:buFontTx/>
              <a:buNone/>
              <a:defRPr sz="1400">
                <a:solidFill>
                  <a:srgbClr val="21427C"/>
                </a:solidFill>
                <a:latin typeface="Arial"/>
                <a:cs typeface="Arial"/>
              </a:defRPr>
            </a:lvl3pPr>
            <a:lvl4pPr marL="1371600" indent="0">
              <a:buFontTx/>
              <a:buNone/>
              <a:defRPr sz="1200">
                <a:solidFill>
                  <a:srgbClr val="21427C"/>
                </a:solidFill>
                <a:latin typeface="Arial"/>
                <a:cs typeface="Arial"/>
              </a:defRPr>
            </a:lvl4pPr>
            <a:lvl5pPr marL="1828800" indent="0">
              <a:buFontTx/>
              <a:buNone/>
              <a:defRPr sz="1200">
                <a:solidFill>
                  <a:srgbClr val="21427C"/>
                </a:solidFill>
                <a:latin typeface="Arial"/>
                <a:cs typeface="Arial"/>
              </a:defRPr>
            </a:lvl5pPr>
          </a:lstStyle>
          <a:p>
            <a:pPr lvl="0"/>
            <a:r>
              <a:rPr lang="fr-FR" dirty="0"/>
              <a:t>Cliquez pour modifier les styles du texte du masque</a:t>
            </a:r>
          </a:p>
        </p:txBody>
      </p:sp>
      <p:sp>
        <p:nvSpPr>
          <p:cNvPr id="6" name="Espace réservé du numéro de diapositive 15">
            <a:extLst>
              <a:ext uri="{FF2B5EF4-FFF2-40B4-BE49-F238E27FC236}">
                <a16:creationId xmlns:a16="http://schemas.microsoft.com/office/drawing/2014/main" id="{FAA008CC-2CF6-4A5C-B6CC-C92B224FE028}"/>
              </a:ext>
            </a:extLst>
          </p:cNvPr>
          <p:cNvSpPr>
            <a:spLocks noGrp="1"/>
          </p:cNvSpPr>
          <p:nvPr>
            <p:ph type="sldNum" sz="quarter" idx="11"/>
          </p:nvPr>
        </p:nvSpPr>
        <p:spPr>
          <a:xfrm>
            <a:off x="8501063" y="4767263"/>
            <a:ext cx="406400" cy="274637"/>
          </a:xfrm>
        </p:spPr>
        <p:txBody>
          <a:bodyPr/>
          <a:lstStyle>
            <a:lvl1pPr>
              <a:defRPr sz="800" smtClean="0"/>
            </a:lvl1pPr>
          </a:lstStyle>
          <a:p>
            <a:pPr>
              <a:defRPr/>
            </a:pPr>
            <a:fld id="{99E5FD98-F7F1-425E-BA01-29F9C6AFB349}" type="slidenum">
              <a:rPr lang="fr-FR"/>
              <a:pPr>
                <a:defRPr/>
              </a:pPr>
              <a:t>‹N°›</a:t>
            </a:fld>
            <a:endParaRPr lang="fr-FR" dirty="0"/>
          </a:p>
        </p:txBody>
      </p:sp>
    </p:spTree>
    <p:extLst>
      <p:ext uri="{BB962C8B-B14F-4D97-AF65-F5344CB8AC3E}">
        <p14:creationId xmlns:p14="http://schemas.microsoft.com/office/powerpoint/2010/main" val="3367211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2356AB5C-229A-45C1-9550-76439EFD19F7}"/>
              </a:ext>
            </a:extLst>
          </p:cNvPr>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Cliquez et modifiez le titre</a:t>
            </a:r>
            <a:endParaRPr lang="fr-FR" altLang="fr-FR"/>
          </a:p>
        </p:txBody>
      </p:sp>
      <p:sp>
        <p:nvSpPr>
          <p:cNvPr id="1027" name="Espace réservé du texte 2">
            <a:extLst>
              <a:ext uri="{FF2B5EF4-FFF2-40B4-BE49-F238E27FC236}">
                <a16:creationId xmlns:a16="http://schemas.microsoft.com/office/drawing/2014/main" id="{3ED5E472-AE30-438A-85E1-8E838D825B3F}"/>
              </a:ext>
            </a:extLst>
          </p:cNvPr>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Cliquez pour modifier les styles du texte du masque</a:t>
            </a:r>
          </a:p>
          <a:p>
            <a:pPr lvl="1"/>
            <a:r>
              <a:rPr lang="en-US" altLang="fr-FR"/>
              <a:t>Deuxième niveau</a:t>
            </a:r>
          </a:p>
          <a:p>
            <a:pPr lvl="2"/>
            <a:r>
              <a:rPr lang="en-US" altLang="fr-FR"/>
              <a:t>Troisième niveau</a:t>
            </a:r>
          </a:p>
          <a:p>
            <a:pPr lvl="3"/>
            <a:r>
              <a:rPr lang="en-US" altLang="fr-FR"/>
              <a:t>Quatrième niveau</a:t>
            </a:r>
          </a:p>
          <a:p>
            <a:pPr lvl="4"/>
            <a:r>
              <a:rPr lang="en-US" altLang="fr-FR"/>
              <a:t>Cinquième niveau</a:t>
            </a:r>
            <a:endParaRPr lang="fr-FR" altLang="fr-FR"/>
          </a:p>
        </p:txBody>
      </p:sp>
      <p:sp>
        <p:nvSpPr>
          <p:cNvPr id="4" name="Espace réservé de la date 3">
            <a:extLst>
              <a:ext uri="{FF2B5EF4-FFF2-40B4-BE49-F238E27FC236}">
                <a16:creationId xmlns:a16="http://schemas.microsoft.com/office/drawing/2014/main" id="{467C5B44-78AC-4A52-B6B1-3CCA4709FEC6}"/>
              </a:ext>
            </a:extLst>
          </p:cNvPr>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5" name="Espace réservé du pied de page 4">
            <a:extLst>
              <a:ext uri="{FF2B5EF4-FFF2-40B4-BE49-F238E27FC236}">
                <a16:creationId xmlns:a16="http://schemas.microsoft.com/office/drawing/2014/main" id="{A14D5C2D-A2F4-463D-9F81-4D6E471B0802}"/>
              </a:ext>
            </a:extLst>
          </p:cNvPr>
          <p:cNvSpPr>
            <a:spLocks noGrp="1"/>
          </p:cNvSpPr>
          <p:nvPr>
            <p:ph type="ftr" sz="quarter" idx="3"/>
          </p:nvPr>
        </p:nvSpPr>
        <p:spPr>
          <a:xfrm>
            <a:off x="3683000" y="4767263"/>
            <a:ext cx="2895600" cy="274637"/>
          </a:xfrm>
          <a:prstGeom prst="rect">
            <a:avLst/>
          </a:prstGeom>
        </p:spPr>
        <p:txBody>
          <a:bodyPr vert="horz" lIns="91440" tIns="45720" rIns="91440" bIns="45720" rtlCol="0" anchor="ctr"/>
          <a:lstStyle>
            <a:lvl1pPr algn="r" eaLnBrk="1" fontAlgn="auto" hangingPunct="1">
              <a:spcBef>
                <a:spcPts val="0"/>
              </a:spcBef>
              <a:spcAft>
                <a:spcPts val="0"/>
              </a:spcAft>
              <a:defRPr sz="900" dirty="0" err="1">
                <a:solidFill>
                  <a:schemeClr val="tx1">
                    <a:tint val="75000"/>
                  </a:schemeClr>
                </a:solidFill>
                <a:latin typeface="+mn-lt"/>
              </a:defRPr>
            </a:lvl1pPr>
          </a:lstStyle>
          <a:p>
            <a:pPr>
              <a:defRPr/>
            </a:pPr>
            <a:r>
              <a:rPr lang="fr-FR"/>
              <a:t>Evenement</a:t>
            </a:r>
          </a:p>
        </p:txBody>
      </p:sp>
      <p:sp>
        <p:nvSpPr>
          <p:cNvPr id="6" name="Espace réservé du numéro de diapositive 5">
            <a:extLst>
              <a:ext uri="{FF2B5EF4-FFF2-40B4-BE49-F238E27FC236}">
                <a16:creationId xmlns:a16="http://schemas.microsoft.com/office/drawing/2014/main" id="{21588632-7AEC-4946-9BCB-D98359D36D0A}"/>
              </a:ext>
            </a:extLst>
          </p:cNvPr>
          <p:cNvSpPr>
            <a:spLocks noGrp="1"/>
          </p:cNvSpPr>
          <p:nvPr>
            <p:ph type="sldNum" sz="quarter" idx="4"/>
          </p:nvPr>
        </p:nvSpPr>
        <p:spPr>
          <a:xfrm>
            <a:off x="6773863" y="4767263"/>
            <a:ext cx="2133600" cy="274637"/>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pPr>
              <a:defRPr/>
            </a:pPr>
            <a:fld id="{EAD520E3-57CE-4000-94BF-2A12B6DB0656}"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hd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Arial" panose="020B0604020202020204" pitchFamily="34" charset="0"/>
        </a:defRPr>
      </a:lvl2pPr>
      <a:lvl3pPr algn="ctr" defTabSz="457200" rtl="0" fontAlgn="base">
        <a:spcBef>
          <a:spcPct val="0"/>
        </a:spcBef>
        <a:spcAft>
          <a:spcPct val="0"/>
        </a:spcAft>
        <a:defRPr sz="4400">
          <a:solidFill>
            <a:schemeClr val="tx1"/>
          </a:solidFill>
          <a:latin typeface="Arial" panose="020B0604020202020204" pitchFamily="34" charset="0"/>
        </a:defRPr>
      </a:lvl3pPr>
      <a:lvl4pPr algn="ctr" defTabSz="457200" rtl="0" fontAlgn="base">
        <a:spcBef>
          <a:spcPct val="0"/>
        </a:spcBef>
        <a:spcAft>
          <a:spcPct val="0"/>
        </a:spcAft>
        <a:defRPr sz="4400">
          <a:solidFill>
            <a:schemeClr val="tx1"/>
          </a:solidFill>
          <a:latin typeface="Arial" panose="020B0604020202020204" pitchFamily="34" charset="0"/>
        </a:defRPr>
      </a:lvl4pPr>
      <a:lvl5pPr algn="ctr" defTabSz="457200" rtl="0" fontAlgn="base">
        <a:spcBef>
          <a:spcPct val="0"/>
        </a:spcBef>
        <a:spcAft>
          <a:spcPct val="0"/>
        </a:spcAft>
        <a:defRPr sz="4400">
          <a:solidFill>
            <a:schemeClr val="tx1"/>
          </a:solidFill>
          <a:latin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defTabSz="457200" rtl="0" fontAlgn="base">
        <a:spcBef>
          <a:spcPct val="20000"/>
        </a:spcBef>
        <a:spcAft>
          <a:spcPct val="0"/>
        </a:spcAft>
        <a:buBlip>
          <a:blip r:embed="rId14"/>
        </a:buBlip>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8.jpeg"/><Relationship Id="rId7"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0.png"/><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3.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ous-titre 2">
            <a:extLst>
              <a:ext uri="{FF2B5EF4-FFF2-40B4-BE49-F238E27FC236}">
                <a16:creationId xmlns:a16="http://schemas.microsoft.com/office/drawing/2014/main" id="{A540E8BC-B0B5-47BC-90EF-3FDECB08FA8F}"/>
              </a:ext>
            </a:extLst>
          </p:cNvPr>
          <p:cNvSpPr>
            <a:spLocks noGrp="1" noChangeArrowheads="1"/>
          </p:cNvSpPr>
          <p:nvPr>
            <p:ph type="subTitle" idx="1"/>
          </p:nvPr>
        </p:nvSpPr>
        <p:spPr>
          <a:xfrm>
            <a:off x="0" y="1447800"/>
            <a:ext cx="9144000" cy="1014413"/>
          </a:xfrm>
        </p:spPr>
        <p:txBody>
          <a:bodyPr/>
          <a:lstStyle/>
          <a:p>
            <a:r>
              <a:rPr lang="fr-FR" altLang="fr-FR">
                <a:latin typeface="Arial" panose="020B0604020202020204" pitchFamily="34" charset="0"/>
                <a:cs typeface="Arial" panose="020B0604020202020204" pitchFamily="34" charset="0"/>
              </a:rPr>
              <a:t>Un portail dédié aux soins de support</a:t>
            </a:r>
          </a:p>
        </p:txBody>
      </p:sp>
      <p:pic>
        <p:nvPicPr>
          <p:cNvPr id="16387" name="Image 3">
            <a:extLst>
              <a:ext uri="{FF2B5EF4-FFF2-40B4-BE49-F238E27FC236}">
                <a16:creationId xmlns:a16="http://schemas.microsoft.com/office/drawing/2014/main" id="{FAFFB717-9A66-4D01-BE71-8B7D12F917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5175" y="39688"/>
            <a:ext cx="252095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a:extLst>
              <a:ext uri="{FF2B5EF4-FFF2-40B4-BE49-F238E27FC236}">
                <a16:creationId xmlns:a16="http://schemas.microsoft.com/office/drawing/2014/main" id="{AAD4B57E-8204-440C-B5AB-1112277CDA33}"/>
              </a:ext>
            </a:extLst>
          </p:cNvPr>
          <p:cNvSpPr txBox="1"/>
          <p:nvPr/>
        </p:nvSpPr>
        <p:spPr>
          <a:xfrm>
            <a:off x="101600" y="2792413"/>
            <a:ext cx="8316913" cy="576262"/>
          </a:xfrm>
          <a:prstGeom prst="rect">
            <a:avLst/>
          </a:prstGeom>
          <a:noFill/>
        </p:spPr>
        <p:txBody>
          <a:bodyPr>
            <a:spAutoFit/>
          </a:bodyPr>
          <a:lstStyle/>
          <a:p>
            <a:pPr eaLnBrk="1" fontAlgn="auto" hangingPunct="1">
              <a:spcBef>
                <a:spcPts val="0"/>
              </a:spcBef>
              <a:spcAft>
                <a:spcPts val="0"/>
              </a:spcAft>
              <a:defRPr/>
            </a:pPr>
            <a:r>
              <a:rPr lang="fr-FR" sz="1050" dirty="0">
                <a:solidFill>
                  <a:srgbClr val="1D568D"/>
                </a:solidFill>
                <a:latin typeface="+mj-lt"/>
                <a:ea typeface="Verdana" panose="020B0604030504040204" pitchFamily="34" charset="0"/>
                <a:cs typeface="Verdana" panose="020B0604030504040204" pitchFamily="34" charset="0"/>
              </a:rPr>
              <a:t>Laura Gautheron, H. Labrosse-Canat, V. </a:t>
            </a:r>
            <a:r>
              <a:rPr lang="fr-FR" sz="1050" dirty="0" err="1">
                <a:solidFill>
                  <a:srgbClr val="1D568D"/>
                </a:solidFill>
                <a:latin typeface="+mj-lt"/>
                <a:ea typeface="Verdana" panose="020B0604030504040204" pitchFamily="34" charset="0"/>
                <a:cs typeface="Verdana" panose="020B0604030504040204" pitchFamily="34" charset="0"/>
              </a:rPr>
              <a:t>Charvaz</a:t>
            </a:r>
            <a:r>
              <a:rPr lang="fr-FR" sz="1050" dirty="0">
                <a:solidFill>
                  <a:srgbClr val="1D568D"/>
                </a:solidFill>
                <a:latin typeface="+mj-lt"/>
                <a:ea typeface="Verdana" panose="020B0604030504040204" pitchFamily="34" charset="0"/>
                <a:cs typeface="Verdana" panose="020B0604030504040204" pitchFamily="34" charset="0"/>
              </a:rPr>
              <a:t>, M, Le Guienne H. </a:t>
            </a:r>
            <a:r>
              <a:rPr lang="fr-FR" sz="1050" dirty="0" err="1">
                <a:solidFill>
                  <a:srgbClr val="1D568D"/>
                </a:solidFill>
                <a:latin typeface="+mj-lt"/>
                <a:ea typeface="Verdana" panose="020B0604030504040204" pitchFamily="34" charset="0"/>
                <a:cs typeface="Verdana" panose="020B0604030504040204" pitchFamily="34" charset="0"/>
              </a:rPr>
              <a:t>Spacagna</a:t>
            </a:r>
            <a:r>
              <a:rPr lang="fr-FR" sz="1050" dirty="0">
                <a:solidFill>
                  <a:srgbClr val="1D568D"/>
                </a:solidFill>
                <a:latin typeface="+mj-lt"/>
                <a:ea typeface="Verdana" panose="020B0604030504040204" pitchFamily="34" charset="0"/>
                <a:cs typeface="Verdana" panose="020B0604030504040204" pitchFamily="34" charset="0"/>
              </a:rPr>
              <a:t>, F. Farsi et les comités de pilotage des thématiques dédiées aux soins oncologiques de support</a:t>
            </a:r>
          </a:p>
          <a:p>
            <a:pPr eaLnBrk="1" fontAlgn="auto" hangingPunct="1">
              <a:spcBef>
                <a:spcPts val="0"/>
              </a:spcBef>
              <a:spcAft>
                <a:spcPts val="0"/>
              </a:spcAft>
              <a:defRPr/>
            </a:pPr>
            <a:endParaRPr lang="fr-FR" sz="1050" dirty="0">
              <a:latin typeface="+mj-lt"/>
              <a:ea typeface="Verdana" panose="020B0604030504040204" pitchFamily="34" charset="0"/>
            </a:endParaRPr>
          </a:p>
        </p:txBody>
      </p:sp>
      <p:pic>
        <p:nvPicPr>
          <p:cNvPr id="16389" name="Image 5">
            <a:extLst>
              <a:ext uri="{FF2B5EF4-FFF2-40B4-BE49-F238E27FC236}">
                <a16:creationId xmlns:a16="http://schemas.microsoft.com/office/drawing/2014/main" id="{C31BB578-5A3C-4ABA-8256-5061EC23DF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3400" y="3875088"/>
            <a:ext cx="29972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Sous-titre 2">
            <a:extLst>
              <a:ext uri="{FF2B5EF4-FFF2-40B4-BE49-F238E27FC236}">
                <a16:creationId xmlns:a16="http://schemas.microsoft.com/office/drawing/2014/main" id="{6C946090-CEE6-4321-A1A5-64FC6040DB41}"/>
              </a:ext>
            </a:extLst>
          </p:cNvPr>
          <p:cNvSpPr txBox="1">
            <a:spLocks noChangeArrowheads="1"/>
          </p:cNvSpPr>
          <p:nvPr/>
        </p:nvSpPr>
        <p:spPr bwMode="auto">
          <a:xfrm>
            <a:off x="2619375" y="1000125"/>
            <a:ext cx="365125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5"/>
              </a:buBlip>
              <a:defRPr sz="3200">
                <a:solidFill>
                  <a:schemeClr val="tx1"/>
                </a:solidFill>
                <a:latin typeface="Arial" panose="020B0604020202020204" pitchFamily="34" charset="0"/>
              </a:defRPr>
            </a:lvl1pPr>
            <a:lvl2pPr>
              <a:spcBef>
                <a:spcPct val="20000"/>
              </a:spcBef>
              <a:buFont typeface="Arial" panose="020B0604020202020204" pitchFamily="34" charset="0"/>
              <a:buChar char="–"/>
              <a:defRPr sz="2800">
                <a:solidFill>
                  <a:schemeClr val="tx1"/>
                </a:solidFill>
                <a:latin typeface="Arial" panose="020B0604020202020204" pitchFamily="34" charset="0"/>
              </a:defRPr>
            </a:lvl2pPr>
            <a:lvl3pPr>
              <a:spcBef>
                <a:spcPct val="20000"/>
              </a:spcBef>
              <a:buFont typeface="Arial" panose="020B0604020202020204" pitchFamily="34" charset="0"/>
              <a:buChar char="•"/>
              <a:defRPr sz="2400">
                <a:solidFill>
                  <a:schemeClr val="tx1"/>
                </a:solidFill>
                <a:latin typeface="Arial" panose="020B0604020202020204" pitchFamily="34" charset="0"/>
              </a:defRPr>
            </a:lvl3pPr>
            <a:lvl4pPr>
              <a:spcBef>
                <a:spcPct val="20000"/>
              </a:spcBef>
              <a:buFont typeface="Arial" panose="020B0604020202020204" pitchFamily="34" charset="0"/>
              <a:buChar char="–"/>
              <a:defRPr sz="2000">
                <a:solidFill>
                  <a:schemeClr val="tx1"/>
                </a:solidFill>
                <a:latin typeface="Arial" panose="020B0604020202020204" pitchFamily="34" charset="0"/>
              </a:defRPr>
            </a:lvl4pPr>
            <a:lvl5pPr>
              <a:spcBef>
                <a:spcPct val="20000"/>
              </a:spcBef>
              <a:buFont typeface="Arial" panose="020B0604020202020204" pitchFamily="34" charset="0"/>
              <a:buChar char="»"/>
              <a:defRPr sz="2000">
                <a:solidFill>
                  <a:schemeClr val="tx1"/>
                </a:solidFill>
                <a:latin typeface="Arial" panose="020B0604020202020204" pitchFamily="34" charset="0"/>
              </a:defRPr>
            </a:lvl5pPr>
            <a:lvl6pPr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buFontTx/>
              <a:buNone/>
            </a:pPr>
            <a:r>
              <a:rPr lang="fr-FR" altLang="fr-FR" sz="1400">
                <a:solidFill>
                  <a:srgbClr val="21427C"/>
                </a:solidFill>
                <a:cs typeface="Arial" panose="020B0604020202020204" pitchFamily="34" charset="0"/>
              </a:rPr>
              <a:t>ressources-aura.fr</a:t>
            </a:r>
          </a:p>
        </p:txBody>
      </p:sp>
      <p:sp>
        <p:nvSpPr>
          <p:cNvPr id="2" name="Rectangle 1">
            <a:extLst>
              <a:ext uri="{FF2B5EF4-FFF2-40B4-BE49-F238E27FC236}">
                <a16:creationId xmlns:a16="http://schemas.microsoft.com/office/drawing/2014/main" id="{4211D661-BD9C-4E1F-9E94-E69EE6A88C47}"/>
              </a:ext>
            </a:extLst>
          </p:cNvPr>
          <p:cNvSpPr/>
          <p:nvPr/>
        </p:nvSpPr>
        <p:spPr>
          <a:xfrm>
            <a:off x="101600" y="4703763"/>
            <a:ext cx="5943600" cy="400050"/>
          </a:xfrm>
          <a:prstGeom prst="rect">
            <a:avLst/>
          </a:prstGeom>
        </p:spPr>
        <p:txBody>
          <a:bodyPr>
            <a:spAutoFit/>
          </a:bodyPr>
          <a:lstStyle/>
          <a:p>
            <a:pPr eaLnBrk="1" fontAlgn="auto" hangingPunct="1">
              <a:spcBef>
                <a:spcPts val="0"/>
              </a:spcBef>
              <a:spcAft>
                <a:spcPts val="0"/>
              </a:spcAft>
              <a:defRPr/>
            </a:pPr>
            <a:r>
              <a:rPr lang="fr-FR" sz="1000" dirty="0">
                <a:solidFill>
                  <a:schemeClr val="bg1"/>
                </a:solidFill>
                <a:latin typeface="+mj-lt"/>
                <a:ea typeface="Verdana" panose="020B0604030504040204" pitchFamily="34" charset="0"/>
              </a:rPr>
              <a:t>Congrès National des Réseaux de Cancérologie </a:t>
            </a:r>
          </a:p>
          <a:p>
            <a:pPr eaLnBrk="1" fontAlgn="auto" hangingPunct="1">
              <a:spcBef>
                <a:spcPts val="0"/>
              </a:spcBef>
              <a:spcAft>
                <a:spcPts val="0"/>
              </a:spcAft>
              <a:defRPr/>
            </a:pPr>
            <a:r>
              <a:rPr lang="fr-FR" sz="1000" dirty="0">
                <a:solidFill>
                  <a:schemeClr val="bg1"/>
                </a:solidFill>
                <a:latin typeface="+mj-lt"/>
                <a:ea typeface="Verdana" panose="020B0604030504040204" pitchFamily="34" charset="0"/>
              </a:rPr>
              <a:t>Rennes, octobre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D1A1F0-51C9-41AE-B3C4-33D5E5D681CB}"/>
              </a:ext>
            </a:extLst>
          </p:cNvPr>
          <p:cNvSpPr/>
          <p:nvPr/>
        </p:nvSpPr>
        <p:spPr>
          <a:xfrm>
            <a:off x="1143000" y="3921125"/>
            <a:ext cx="1069975" cy="441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013"/>
          </a:p>
        </p:txBody>
      </p:sp>
      <p:pic>
        <p:nvPicPr>
          <p:cNvPr id="34819" name="Image 3">
            <a:extLst>
              <a:ext uri="{FF2B5EF4-FFF2-40B4-BE49-F238E27FC236}">
                <a16:creationId xmlns:a16="http://schemas.microsoft.com/office/drawing/2014/main" id="{4573D128-BC1E-453A-BF40-DFB37BE24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1475"/>
            <a:ext cx="9144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4A1537C-8784-4839-BE87-9505880A6A36}"/>
              </a:ext>
            </a:extLst>
          </p:cNvPr>
          <p:cNvSpPr>
            <a:spLocks noGrp="1"/>
          </p:cNvSpPr>
          <p:nvPr>
            <p:ph type="ftr" sz="quarter" idx="11"/>
          </p:nvPr>
        </p:nvSpPr>
        <p:spPr/>
        <p:txBody>
          <a:bodyPr/>
          <a:lstStyle/>
          <a:p>
            <a:pPr>
              <a:defRPr/>
            </a:pPr>
            <a:endParaRPr lang="fr-FR"/>
          </a:p>
        </p:txBody>
      </p:sp>
      <p:sp>
        <p:nvSpPr>
          <p:cNvPr id="3" name="Espace réservé du numéro de diapositive 2">
            <a:extLst>
              <a:ext uri="{FF2B5EF4-FFF2-40B4-BE49-F238E27FC236}">
                <a16:creationId xmlns:a16="http://schemas.microsoft.com/office/drawing/2014/main" id="{2E4D0E98-8812-493F-9DAF-8B4853CBC44D}"/>
              </a:ext>
            </a:extLst>
          </p:cNvPr>
          <p:cNvSpPr>
            <a:spLocks noGrp="1"/>
          </p:cNvSpPr>
          <p:nvPr>
            <p:ph type="sldNum" sz="quarter" idx="12"/>
          </p:nvPr>
        </p:nvSpPr>
        <p:spPr/>
        <p:txBody>
          <a:bodyPr/>
          <a:lstStyle/>
          <a:p>
            <a:pPr>
              <a:defRPr/>
            </a:pPr>
            <a:fld id="{D049203C-6CD4-401E-8FE7-E0841F3423CA}" type="slidenum">
              <a:rPr lang="fr-FR"/>
              <a:pPr>
                <a:defRPr/>
              </a:pPr>
              <a:t>11</a:t>
            </a:fld>
            <a:endParaRPr lang="fr-FR"/>
          </a:p>
        </p:txBody>
      </p:sp>
      <p:pic>
        <p:nvPicPr>
          <p:cNvPr id="36868" name="Image 4">
            <a:extLst>
              <a:ext uri="{FF2B5EF4-FFF2-40B4-BE49-F238E27FC236}">
                <a16:creationId xmlns:a16="http://schemas.microsoft.com/office/drawing/2014/main" id="{1F20661E-5245-48A2-92FC-DD01CB4F3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1150"/>
            <a:ext cx="91440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1217586-360A-4D1A-9CBB-9EA6517D5151}"/>
              </a:ext>
            </a:extLst>
          </p:cNvPr>
          <p:cNvSpPr>
            <a:spLocks noGrp="1"/>
          </p:cNvSpPr>
          <p:nvPr>
            <p:ph type="sldNum" sz="quarter" idx="12"/>
          </p:nvPr>
        </p:nvSpPr>
        <p:spPr/>
        <p:txBody>
          <a:bodyPr/>
          <a:lstStyle/>
          <a:p>
            <a:pPr>
              <a:defRPr/>
            </a:pPr>
            <a:fld id="{0505B249-2700-476B-A27C-A4B273CB2B6F}" type="slidenum">
              <a:rPr lang="fr-FR"/>
              <a:pPr>
                <a:defRPr/>
              </a:pPr>
              <a:t>12</a:t>
            </a:fld>
            <a:endParaRPr lang="fr-FR" dirty="0"/>
          </a:p>
        </p:txBody>
      </p:sp>
      <p:pic>
        <p:nvPicPr>
          <p:cNvPr id="38915" name="Image 6">
            <a:extLst>
              <a:ext uri="{FF2B5EF4-FFF2-40B4-BE49-F238E27FC236}">
                <a16:creationId xmlns:a16="http://schemas.microsoft.com/office/drawing/2014/main" id="{E76E44D4-0947-443D-81EF-7A53EE735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525" y="103188"/>
            <a:ext cx="68389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AE232594-F72A-44DD-907F-EE04D26588B2}"/>
              </a:ext>
            </a:extLst>
          </p:cNvPr>
          <p:cNvSpPr/>
          <p:nvPr/>
        </p:nvSpPr>
        <p:spPr>
          <a:xfrm>
            <a:off x="1268413" y="762000"/>
            <a:ext cx="2057400" cy="4387850"/>
          </a:xfrm>
          <a:prstGeom prst="rect">
            <a:avLst/>
          </a:prstGeom>
          <a:noFill/>
          <a:ln w="28575">
            <a:solidFill>
              <a:srgbClr val="07548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fr-FR" sz="1350">
              <a:solidFill>
                <a:srgbClr val="07548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96A3826-1CF2-44D4-8B96-7602CE50D15F}"/>
              </a:ext>
            </a:extLst>
          </p:cNvPr>
          <p:cNvSpPr>
            <a:spLocks noGrp="1"/>
          </p:cNvSpPr>
          <p:nvPr>
            <p:ph type="ftr" sz="quarter" idx="11"/>
          </p:nvPr>
        </p:nvSpPr>
        <p:spPr/>
        <p:txBody>
          <a:bodyPr/>
          <a:lstStyle/>
          <a:p>
            <a:pPr>
              <a:defRPr/>
            </a:pPr>
            <a:endParaRPr lang="fr-FR"/>
          </a:p>
        </p:txBody>
      </p:sp>
      <p:sp>
        <p:nvSpPr>
          <p:cNvPr id="3" name="Espace réservé du numéro de diapositive 2">
            <a:extLst>
              <a:ext uri="{FF2B5EF4-FFF2-40B4-BE49-F238E27FC236}">
                <a16:creationId xmlns:a16="http://schemas.microsoft.com/office/drawing/2014/main" id="{D2A639BF-48DE-4B1B-BF8C-1EEEA9661B20}"/>
              </a:ext>
            </a:extLst>
          </p:cNvPr>
          <p:cNvSpPr>
            <a:spLocks noGrp="1"/>
          </p:cNvSpPr>
          <p:nvPr>
            <p:ph type="sldNum" sz="quarter" idx="12"/>
          </p:nvPr>
        </p:nvSpPr>
        <p:spPr/>
        <p:txBody>
          <a:bodyPr/>
          <a:lstStyle/>
          <a:p>
            <a:pPr>
              <a:defRPr/>
            </a:pPr>
            <a:fld id="{2A63C0C4-F0F5-4F2D-9F8F-736086069EF5}" type="slidenum">
              <a:rPr lang="fr-FR"/>
              <a:pPr>
                <a:defRPr/>
              </a:pPr>
              <a:t>13</a:t>
            </a:fld>
            <a:endParaRPr lang="fr-FR"/>
          </a:p>
        </p:txBody>
      </p:sp>
      <p:pic>
        <p:nvPicPr>
          <p:cNvPr id="40964" name="Image 3">
            <a:extLst>
              <a:ext uri="{FF2B5EF4-FFF2-40B4-BE49-F238E27FC236}">
                <a16:creationId xmlns:a16="http://schemas.microsoft.com/office/drawing/2014/main" id="{0F584764-59DE-4821-9020-E283C0446F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5" y="0"/>
            <a:ext cx="58102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CBA86A3-A5E3-4644-A87A-B290313397A3}"/>
              </a:ext>
            </a:extLst>
          </p:cNvPr>
          <p:cNvSpPr/>
          <p:nvPr/>
        </p:nvSpPr>
        <p:spPr>
          <a:xfrm>
            <a:off x="1843088" y="1693863"/>
            <a:ext cx="2057400" cy="508000"/>
          </a:xfrm>
          <a:prstGeom prst="rect">
            <a:avLst/>
          </a:prstGeom>
          <a:noFill/>
          <a:ln w="28575">
            <a:solidFill>
              <a:srgbClr val="07548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fr-FR" sz="1350">
              <a:solidFill>
                <a:srgbClr val="07548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0FDCFBE-E801-4EB7-941E-E4B690815924}"/>
              </a:ext>
            </a:extLst>
          </p:cNvPr>
          <p:cNvSpPr>
            <a:spLocks noGrp="1"/>
          </p:cNvSpPr>
          <p:nvPr>
            <p:ph type="ftr" sz="quarter" idx="11"/>
          </p:nvPr>
        </p:nvSpPr>
        <p:spPr/>
        <p:txBody>
          <a:bodyPr/>
          <a:lstStyle/>
          <a:p>
            <a:pPr>
              <a:defRPr/>
            </a:pPr>
            <a:endParaRPr lang="fr-FR"/>
          </a:p>
        </p:txBody>
      </p:sp>
      <p:sp>
        <p:nvSpPr>
          <p:cNvPr id="3" name="Espace réservé du numéro de diapositive 2">
            <a:extLst>
              <a:ext uri="{FF2B5EF4-FFF2-40B4-BE49-F238E27FC236}">
                <a16:creationId xmlns:a16="http://schemas.microsoft.com/office/drawing/2014/main" id="{BED2BE98-E501-4051-A463-2364D105CDFB}"/>
              </a:ext>
            </a:extLst>
          </p:cNvPr>
          <p:cNvSpPr>
            <a:spLocks noGrp="1"/>
          </p:cNvSpPr>
          <p:nvPr>
            <p:ph type="sldNum" sz="quarter" idx="12"/>
          </p:nvPr>
        </p:nvSpPr>
        <p:spPr/>
        <p:txBody>
          <a:bodyPr/>
          <a:lstStyle/>
          <a:p>
            <a:pPr>
              <a:defRPr/>
            </a:pPr>
            <a:fld id="{78F11D70-D874-4E7B-8BB4-FA0F6BC879C3}" type="slidenum">
              <a:rPr lang="fr-FR"/>
              <a:pPr>
                <a:defRPr/>
              </a:pPr>
              <a:t>14</a:t>
            </a:fld>
            <a:endParaRPr lang="fr-FR"/>
          </a:p>
        </p:txBody>
      </p:sp>
      <p:pic>
        <p:nvPicPr>
          <p:cNvPr id="43012" name="Image 3">
            <a:extLst>
              <a:ext uri="{FF2B5EF4-FFF2-40B4-BE49-F238E27FC236}">
                <a16:creationId xmlns:a16="http://schemas.microsoft.com/office/drawing/2014/main" id="{49B75A0E-8529-4DE9-A898-E475DFBC3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63" y="-701675"/>
            <a:ext cx="8097837" cy="654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Image 4">
            <a:extLst>
              <a:ext uri="{FF2B5EF4-FFF2-40B4-BE49-F238E27FC236}">
                <a16:creationId xmlns:a16="http://schemas.microsoft.com/office/drawing/2014/main" id="{6B0E0702-AEA4-486E-BF88-4417303232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0413" y="1552575"/>
            <a:ext cx="2293937"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a:extLst>
              <a:ext uri="{FF2B5EF4-FFF2-40B4-BE49-F238E27FC236}">
                <a16:creationId xmlns:a16="http://schemas.microsoft.com/office/drawing/2014/main" id="{04439287-D556-4AF3-9135-59D75A58B418}"/>
              </a:ext>
            </a:extLst>
          </p:cNvPr>
          <p:cNvSpPr>
            <a:spLocks noGrp="1" noChangeArrowheads="1"/>
          </p:cNvSpPr>
          <p:nvPr>
            <p:ph type="title"/>
          </p:nvPr>
        </p:nvSpPr>
        <p:spPr>
          <a:xfrm>
            <a:off x="698500" y="7938"/>
            <a:ext cx="6954838" cy="857250"/>
          </a:xfrm>
        </p:spPr>
        <p:txBody>
          <a:bodyPr/>
          <a:lstStyle/>
          <a:p>
            <a:endParaRPr lang="fr-FR" altLang="fr-FR">
              <a:latin typeface="Arial" panose="020B0604020202020204" pitchFamily="34" charset="0"/>
              <a:cs typeface="Arial" panose="020B0604020202020204" pitchFamily="34" charset="0"/>
            </a:endParaRPr>
          </a:p>
        </p:txBody>
      </p:sp>
      <p:sp>
        <p:nvSpPr>
          <p:cNvPr id="45059" name="Espace réservé du contenu 2">
            <a:extLst>
              <a:ext uri="{FF2B5EF4-FFF2-40B4-BE49-F238E27FC236}">
                <a16:creationId xmlns:a16="http://schemas.microsoft.com/office/drawing/2014/main" id="{E387F323-1347-4D60-B077-E51FEE9A2CE2}"/>
              </a:ext>
            </a:extLst>
          </p:cNvPr>
          <p:cNvSpPr>
            <a:spLocks noGrp="1" noChangeArrowheads="1"/>
          </p:cNvSpPr>
          <p:nvPr>
            <p:ph idx="1"/>
          </p:nvPr>
        </p:nvSpPr>
        <p:spPr>
          <a:xfrm>
            <a:off x="698500" y="1246188"/>
            <a:ext cx="8199438" cy="3348037"/>
          </a:xfrm>
        </p:spPr>
        <p:txBody>
          <a:bodyPr/>
          <a:lstStyle/>
          <a:p>
            <a:endParaRPr lang="fr-FR" altLang="fr-FR">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03D74E02-BB43-4EF0-9CF7-2F88CE7C3272}"/>
              </a:ext>
            </a:extLst>
          </p:cNvPr>
          <p:cNvSpPr>
            <a:spLocks noGrp="1"/>
          </p:cNvSpPr>
          <p:nvPr>
            <p:ph type="sldNum" sz="quarter" idx="10"/>
          </p:nvPr>
        </p:nvSpPr>
        <p:spPr/>
        <p:txBody>
          <a:bodyPr/>
          <a:lstStyle/>
          <a:p>
            <a:pPr>
              <a:defRPr/>
            </a:pPr>
            <a:fld id="{ADE4F0BC-FC22-420F-87A0-939AE3BC8DF1}" type="slidenum">
              <a:rPr lang="fr-FR"/>
              <a:pPr>
                <a:defRPr/>
              </a:pPr>
              <a:t>15</a:t>
            </a:fld>
            <a:endParaRPr lang="fr-FR" dirty="0"/>
          </a:p>
        </p:txBody>
      </p:sp>
      <p:pic>
        <p:nvPicPr>
          <p:cNvPr id="45061" name="Image 4">
            <a:extLst>
              <a:ext uri="{FF2B5EF4-FFF2-40B4-BE49-F238E27FC236}">
                <a16:creationId xmlns:a16="http://schemas.microsoft.com/office/drawing/2014/main" id="{F7EE7301-2E64-4B31-9DB0-E178393E3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838" y="7938"/>
            <a:ext cx="7713662" cy="48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a:extLst>
              <a:ext uri="{FF2B5EF4-FFF2-40B4-BE49-F238E27FC236}">
                <a16:creationId xmlns:a16="http://schemas.microsoft.com/office/drawing/2014/main" id="{64DC2885-9DC5-4753-9C51-575F3C5956F1}"/>
              </a:ext>
            </a:extLst>
          </p:cNvPr>
          <p:cNvSpPr>
            <a:spLocks noGrp="1" noChangeArrowheads="1"/>
          </p:cNvSpPr>
          <p:nvPr>
            <p:ph type="title"/>
          </p:nvPr>
        </p:nvSpPr>
        <p:spPr>
          <a:xfrm>
            <a:off x="698500" y="7938"/>
            <a:ext cx="6954838" cy="857250"/>
          </a:xfrm>
        </p:spPr>
        <p:txBody>
          <a:bodyPr/>
          <a:lstStyle/>
          <a:p>
            <a:endParaRPr lang="fr-FR" altLang="fr-FR">
              <a:latin typeface="Arial" panose="020B0604020202020204" pitchFamily="34" charset="0"/>
              <a:cs typeface="Arial" panose="020B0604020202020204" pitchFamily="34" charset="0"/>
            </a:endParaRPr>
          </a:p>
        </p:txBody>
      </p:sp>
      <p:sp>
        <p:nvSpPr>
          <p:cNvPr id="47107" name="Espace réservé du contenu 2">
            <a:extLst>
              <a:ext uri="{FF2B5EF4-FFF2-40B4-BE49-F238E27FC236}">
                <a16:creationId xmlns:a16="http://schemas.microsoft.com/office/drawing/2014/main" id="{646F08AA-F5FE-4FB6-9282-8A24B9887DE2}"/>
              </a:ext>
            </a:extLst>
          </p:cNvPr>
          <p:cNvSpPr>
            <a:spLocks noGrp="1" noChangeArrowheads="1"/>
          </p:cNvSpPr>
          <p:nvPr>
            <p:ph idx="1"/>
          </p:nvPr>
        </p:nvSpPr>
        <p:spPr>
          <a:xfrm>
            <a:off x="698500" y="1246188"/>
            <a:ext cx="8199438" cy="3348037"/>
          </a:xfrm>
        </p:spPr>
        <p:txBody>
          <a:bodyPr/>
          <a:lstStyle/>
          <a:p>
            <a:endParaRPr lang="fr-FR" altLang="fr-FR">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19566C6A-3EEE-40F9-A1D4-94158CF3C124}"/>
              </a:ext>
            </a:extLst>
          </p:cNvPr>
          <p:cNvSpPr>
            <a:spLocks noGrp="1"/>
          </p:cNvSpPr>
          <p:nvPr>
            <p:ph type="sldNum" sz="quarter" idx="10"/>
          </p:nvPr>
        </p:nvSpPr>
        <p:spPr/>
        <p:txBody>
          <a:bodyPr/>
          <a:lstStyle/>
          <a:p>
            <a:pPr>
              <a:defRPr/>
            </a:pPr>
            <a:fld id="{7F3E95C6-4AD1-4330-9045-B22C6FC5CD39}" type="slidenum">
              <a:rPr lang="fr-FR"/>
              <a:pPr>
                <a:defRPr/>
              </a:pPr>
              <a:t>16</a:t>
            </a:fld>
            <a:endParaRPr lang="fr-FR" dirty="0"/>
          </a:p>
        </p:txBody>
      </p:sp>
      <p:pic>
        <p:nvPicPr>
          <p:cNvPr id="47109" name="Image 4">
            <a:extLst>
              <a:ext uri="{FF2B5EF4-FFF2-40B4-BE49-F238E27FC236}">
                <a16:creationId xmlns:a16="http://schemas.microsoft.com/office/drawing/2014/main" id="{1B315B99-F60C-47E9-A915-CE59813F58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3" y="177800"/>
            <a:ext cx="8534400" cy="50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Image 7">
            <a:extLst>
              <a:ext uri="{FF2B5EF4-FFF2-40B4-BE49-F238E27FC236}">
                <a16:creationId xmlns:a16="http://schemas.microsoft.com/office/drawing/2014/main" id="{FEB3F512-0374-49E8-8C82-7A6244C88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463" y="46038"/>
            <a:ext cx="6524625"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D188846-062C-4FB1-B696-3EE4EAD470D2}"/>
              </a:ext>
            </a:extLst>
          </p:cNvPr>
          <p:cNvSpPr>
            <a:spLocks noGrp="1"/>
          </p:cNvSpPr>
          <p:nvPr>
            <p:ph type="ftr" sz="quarter" idx="11"/>
          </p:nvPr>
        </p:nvSpPr>
        <p:spPr/>
        <p:txBody>
          <a:bodyPr/>
          <a:lstStyle/>
          <a:p>
            <a:pPr>
              <a:defRPr/>
            </a:pPr>
            <a:endParaRPr lang="fr-FR"/>
          </a:p>
        </p:txBody>
      </p:sp>
      <p:sp>
        <p:nvSpPr>
          <p:cNvPr id="3" name="Espace réservé du numéro de diapositive 2">
            <a:extLst>
              <a:ext uri="{FF2B5EF4-FFF2-40B4-BE49-F238E27FC236}">
                <a16:creationId xmlns:a16="http://schemas.microsoft.com/office/drawing/2014/main" id="{EC632532-0E47-46F8-BD97-EED39264CE11}"/>
              </a:ext>
            </a:extLst>
          </p:cNvPr>
          <p:cNvSpPr>
            <a:spLocks noGrp="1"/>
          </p:cNvSpPr>
          <p:nvPr>
            <p:ph type="sldNum" sz="quarter" idx="12"/>
          </p:nvPr>
        </p:nvSpPr>
        <p:spPr/>
        <p:txBody>
          <a:bodyPr/>
          <a:lstStyle/>
          <a:p>
            <a:pPr>
              <a:defRPr/>
            </a:pPr>
            <a:fld id="{075EE653-F800-4850-933A-31514E1C7185}" type="slidenum">
              <a:rPr lang="fr-FR"/>
              <a:pPr>
                <a:defRPr/>
              </a:pPr>
              <a:t>18</a:t>
            </a:fld>
            <a:endParaRPr lang="fr-FR"/>
          </a:p>
        </p:txBody>
      </p:sp>
      <p:pic>
        <p:nvPicPr>
          <p:cNvPr id="51204" name="Image 3">
            <a:extLst>
              <a:ext uri="{FF2B5EF4-FFF2-40B4-BE49-F238E27FC236}">
                <a16:creationId xmlns:a16="http://schemas.microsoft.com/office/drawing/2014/main" id="{90EE8FDE-1987-4198-863E-C19238F15E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54"/>
          <a:stretch>
            <a:fillRect/>
          </a:stretch>
        </p:blipFill>
        <p:spPr bwMode="auto">
          <a:xfrm>
            <a:off x="527050" y="0"/>
            <a:ext cx="7924800" cy="576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324A7DE-FF5A-4C03-93DA-43E05BF08C5B}"/>
              </a:ext>
            </a:extLst>
          </p:cNvPr>
          <p:cNvSpPr/>
          <p:nvPr/>
        </p:nvSpPr>
        <p:spPr>
          <a:xfrm>
            <a:off x="527050" y="630238"/>
            <a:ext cx="2424113" cy="584200"/>
          </a:xfrm>
          <a:prstGeom prst="rect">
            <a:avLst/>
          </a:prstGeom>
          <a:noFill/>
          <a:ln w="28575">
            <a:solidFill>
              <a:srgbClr val="07548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07548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3C7DD25-0D8D-493E-9405-003A81942F3E}"/>
              </a:ext>
            </a:extLst>
          </p:cNvPr>
          <p:cNvSpPr>
            <a:spLocks noGrp="1"/>
          </p:cNvSpPr>
          <p:nvPr>
            <p:ph type="ftr" sz="quarter" idx="11"/>
          </p:nvPr>
        </p:nvSpPr>
        <p:spPr/>
        <p:txBody>
          <a:bodyPr/>
          <a:lstStyle/>
          <a:p>
            <a:pPr>
              <a:defRPr/>
            </a:pPr>
            <a:endParaRPr lang="fr-FR"/>
          </a:p>
        </p:txBody>
      </p:sp>
      <p:sp>
        <p:nvSpPr>
          <p:cNvPr id="3" name="Espace réservé du numéro de diapositive 2">
            <a:extLst>
              <a:ext uri="{FF2B5EF4-FFF2-40B4-BE49-F238E27FC236}">
                <a16:creationId xmlns:a16="http://schemas.microsoft.com/office/drawing/2014/main" id="{1D7438B7-38B4-4DED-AE01-6ECABEACEF78}"/>
              </a:ext>
            </a:extLst>
          </p:cNvPr>
          <p:cNvSpPr>
            <a:spLocks noGrp="1"/>
          </p:cNvSpPr>
          <p:nvPr>
            <p:ph type="sldNum" sz="quarter" idx="12"/>
          </p:nvPr>
        </p:nvSpPr>
        <p:spPr/>
        <p:txBody>
          <a:bodyPr/>
          <a:lstStyle/>
          <a:p>
            <a:pPr>
              <a:defRPr/>
            </a:pPr>
            <a:fld id="{83989F6A-9591-4F4A-8577-FEBA110875FF}" type="slidenum">
              <a:rPr lang="fr-FR"/>
              <a:pPr>
                <a:defRPr/>
              </a:pPr>
              <a:t>19</a:t>
            </a:fld>
            <a:endParaRPr lang="fr-FR"/>
          </a:p>
        </p:txBody>
      </p:sp>
      <p:pic>
        <p:nvPicPr>
          <p:cNvPr id="53252" name="Image 3">
            <a:extLst>
              <a:ext uri="{FF2B5EF4-FFF2-40B4-BE49-F238E27FC236}">
                <a16:creationId xmlns:a16="http://schemas.microsoft.com/office/drawing/2014/main" id="{756CA91B-EB74-44A6-8634-11F5223F6B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101600"/>
            <a:ext cx="7724775"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F7F2F62-6C45-479C-ACCB-414A9BDA425F}"/>
              </a:ext>
            </a:extLst>
          </p:cNvPr>
          <p:cNvSpPr/>
          <p:nvPr/>
        </p:nvSpPr>
        <p:spPr>
          <a:xfrm>
            <a:off x="884238" y="2867025"/>
            <a:ext cx="1992312" cy="276225"/>
          </a:xfrm>
          <a:prstGeom prst="rect">
            <a:avLst/>
          </a:prstGeom>
          <a:noFill/>
          <a:ln w="28575">
            <a:solidFill>
              <a:srgbClr val="07548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0754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4">
            <a:extLst>
              <a:ext uri="{FF2B5EF4-FFF2-40B4-BE49-F238E27FC236}">
                <a16:creationId xmlns:a16="http://schemas.microsoft.com/office/drawing/2014/main" id="{31FD204F-CEEE-4D4E-8A7A-11F464DEA307}"/>
              </a:ext>
            </a:extLst>
          </p:cNvPr>
          <p:cNvSpPr>
            <a:spLocks noGrp="1" noChangeArrowheads="1"/>
          </p:cNvSpPr>
          <p:nvPr>
            <p:ph type="title"/>
          </p:nvPr>
        </p:nvSpPr>
        <p:spPr>
          <a:xfrm>
            <a:off x="698500" y="7938"/>
            <a:ext cx="6972300" cy="857250"/>
          </a:xfrm>
        </p:spPr>
        <p:txBody>
          <a:bodyPr/>
          <a:lstStyle/>
          <a:p>
            <a:r>
              <a:rPr lang="fr-FR" altLang="fr-FR">
                <a:latin typeface="Arial" panose="020B0604020202020204" pitchFamily="34" charset="0"/>
                <a:cs typeface="Arial" panose="020B0604020202020204" pitchFamily="34" charset="0"/>
              </a:rPr>
              <a:t>	La plateforme Ressources</a:t>
            </a:r>
          </a:p>
        </p:txBody>
      </p:sp>
      <p:sp>
        <p:nvSpPr>
          <p:cNvPr id="6" name="Espace réservé du contenu 5">
            <a:extLst>
              <a:ext uri="{FF2B5EF4-FFF2-40B4-BE49-F238E27FC236}">
                <a16:creationId xmlns:a16="http://schemas.microsoft.com/office/drawing/2014/main" id="{6C704393-9DF7-4939-8274-3F91DC066344}"/>
              </a:ext>
            </a:extLst>
          </p:cNvPr>
          <p:cNvSpPr>
            <a:spLocks noGrp="1"/>
          </p:cNvSpPr>
          <p:nvPr>
            <p:ph idx="1"/>
          </p:nvPr>
        </p:nvSpPr>
        <p:spPr>
          <a:xfrm>
            <a:off x="698500" y="1658938"/>
            <a:ext cx="8178800" cy="2935287"/>
          </a:xfrm>
        </p:spPr>
        <p:txBody>
          <a:bodyPr rtlCol="0"/>
          <a:lstStyle/>
          <a:p>
            <a:pPr marL="285750" indent="-285750" fontAlgn="auto">
              <a:spcAft>
                <a:spcPts val="0"/>
              </a:spcAft>
              <a:buFont typeface="Arial" panose="020B0604020202020204" pitchFamily="34" charset="0"/>
              <a:buChar char="•"/>
              <a:defRPr/>
            </a:pPr>
            <a:r>
              <a:rPr lang="fr-FR" sz="1400" dirty="0">
                <a:latin typeface="+mj-lt"/>
              </a:rPr>
              <a:t>Accompagner les professionnels dans leur pratique au quotidien</a:t>
            </a:r>
          </a:p>
          <a:p>
            <a:pPr marL="285750" indent="-285750" fontAlgn="auto">
              <a:spcAft>
                <a:spcPts val="0"/>
              </a:spcAft>
              <a:buFont typeface="Arial" panose="020B0604020202020204" pitchFamily="34" charset="0"/>
              <a:buChar char="•"/>
              <a:defRPr/>
            </a:pPr>
            <a:endParaRPr lang="fr-FR" sz="1400" dirty="0">
              <a:latin typeface="+mj-lt"/>
            </a:endParaRPr>
          </a:p>
          <a:p>
            <a:pPr marL="285750" indent="-285750" fontAlgn="auto">
              <a:spcAft>
                <a:spcPts val="0"/>
              </a:spcAft>
              <a:buFont typeface="Arial" panose="020B0604020202020204" pitchFamily="34" charset="0"/>
              <a:buChar char="•"/>
              <a:defRPr/>
            </a:pPr>
            <a:r>
              <a:rPr lang="fr-FR" sz="1400" dirty="0">
                <a:latin typeface="+mj-lt"/>
              </a:rPr>
              <a:t>Rendre plus lisible l’offre de soins régionale</a:t>
            </a:r>
          </a:p>
          <a:p>
            <a:pPr fontAlgn="auto">
              <a:spcAft>
                <a:spcPts val="0"/>
              </a:spcAft>
              <a:defRPr/>
            </a:pPr>
            <a:endParaRPr lang="fr-FR" sz="1400" dirty="0">
              <a:solidFill>
                <a:schemeClr val="tx1"/>
              </a:solidFill>
              <a:latin typeface="+mj-lt"/>
              <a:ea typeface="Verdana" panose="020B0604030504040204" pitchFamily="34" charset="0"/>
              <a:cs typeface="Verdana" panose="020B0604030504040204" pitchFamily="34" charset="0"/>
            </a:endParaRPr>
          </a:p>
          <a:p>
            <a:pPr marL="285750" indent="-285750" fontAlgn="auto">
              <a:spcAft>
                <a:spcPts val="0"/>
              </a:spcAft>
              <a:buFont typeface="Arial" panose="020B0604020202020204" pitchFamily="34" charset="0"/>
              <a:buChar char="•"/>
              <a:defRPr/>
            </a:pPr>
            <a:r>
              <a:rPr lang="fr-FR" sz="1400" dirty="0">
                <a:latin typeface="+mj-lt"/>
              </a:rPr>
              <a:t>Optimiser le parcours de soins par une meilleure information du patient et une meilleure coordination des professionnels</a:t>
            </a:r>
          </a:p>
          <a:p>
            <a:pPr fontAlgn="auto">
              <a:spcAft>
                <a:spcPts val="0"/>
              </a:spcAft>
              <a:defRPr/>
            </a:pPr>
            <a:endParaRPr lang="fr-FR" sz="1400" dirty="0">
              <a:latin typeface="+mj-lt"/>
            </a:endParaRPr>
          </a:p>
          <a:p>
            <a:pPr marL="285750" indent="-285750" fontAlgn="auto">
              <a:spcAft>
                <a:spcPts val="0"/>
              </a:spcAft>
              <a:buFont typeface="Arial" panose="020B0604020202020204" pitchFamily="34" charset="0"/>
              <a:buChar char="•"/>
              <a:defRPr/>
            </a:pPr>
            <a:r>
              <a:rPr lang="fr-FR" sz="1400" dirty="0">
                <a:latin typeface="+mj-lt"/>
              </a:rPr>
              <a:t>Accéder à des contenus validés et à des informations actualisées </a:t>
            </a:r>
          </a:p>
          <a:p>
            <a:pPr marL="285750" indent="-285750" fontAlgn="auto">
              <a:spcAft>
                <a:spcPts val="0"/>
              </a:spcAft>
              <a:buFont typeface="Arial" panose="020B0604020202020204" pitchFamily="34" charset="0"/>
              <a:buChar char="•"/>
              <a:defRPr/>
            </a:pPr>
            <a:endParaRPr lang="fr-FR" sz="1400" dirty="0">
              <a:latin typeface="+mj-lt"/>
            </a:endParaRPr>
          </a:p>
          <a:p>
            <a:pPr algn="ctr" fontAlgn="auto">
              <a:spcAft>
                <a:spcPts val="0"/>
              </a:spcAft>
              <a:defRPr/>
            </a:pPr>
            <a:endParaRPr lang="fr-FR" b="1" dirty="0">
              <a:solidFill>
                <a:schemeClr val="tx1"/>
              </a:solidFill>
              <a:latin typeface="Verdana" panose="020B0604030504040204" pitchFamily="34" charset="0"/>
              <a:ea typeface="Verdana" panose="020B0604030504040204" pitchFamily="34" charset="0"/>
            </a:endParaRPr>
          </a:p>
          <a:p>
            <a:pPr fontAlgn="auto">
              <a:spcAft>
                <a:spcPts val="0"/>
              </a:spcAft>
              <a:defRPr/>
            </a:pPr>
            <a:endParaRPr lang="fr-FR" dirty="0">
              <a:latin typeface="Gill Sans MT" panose="020B0502020104020203" pitchFamily="34" charset="0"/>
            </a:endParaRPr>
          </a:p>
          <a:p>
            <a:pPr fontAlgn="auto">
              <a:spcAft>
                <a:spcPts val="0"/>
              </a:spcAft>
              <a:defRPr/>
            </a:pPr>
            <a:endParaRPr lang="fr-FR" dirty="0"/>
          </a:p>
        </p:txBody>
      </p:sp>
      <p:sp>
        <p:nvSpPr>
          <p:cNvPr id="18436" name="Espace réservé du contenu 6">
            <a:extLst>
              <a:ext uri="{FF2B5EF4-FFF2-40B4-BE49-F238E27FC236}">
                <a16:creationId xmlns:a16="http://schemas.microsoft.com/office/drawing/2014/main" id="{1BD43BBA-B6B6-47CF-B3CF-A78F539821AB}"/>
              </a:ext>
            </a:extLst>
          </p:cNvPr>
          <p:cNvSpPr>
            <a:spLocks noGrp="1" noChangeArrowheads="1"/>
          </p:cNvSpPr>
          <p:nvPr>
            <p:ph idx="10"/>
          </p:nvPr>
        </p:nvSpPr>
        <p:spPr>
          <a:xfrm>
            <a:off x="1109663" y="1069975"/>
            <a:ext cx="7767637" cy="407988"/>
          </a:xfrm>
        </p:spPr>
        <p:txBody>
          <a:bodyPr/>
          <a:lstStyle/>
          <a:p>
            <a:r>
              <a:rPr lang="fr-FR" altLang="fr-FR">
                <a:latin typeface="Arial" panose="020B0604020202020204" pitchFamily="34" charset="0"/>
                <a:cs typeface="Arial" panose="020B0604020202020204" pitchFamily="34" charset="0"/>
              </a:rPr>
              <a:t>Les fondements et objectifs</a:t>
            </a:r>
          </a:p>
        </p:txBody>
      </p:sp>
      <p:sp>
        <p:nvSpPr>
          <p:cNvPr id="4" name="Espace réservé du numéro de diapositive 3">
            <a:extLst>
              <a:ext uri="{FF2B5EF4-FFF2-40B4-BE49-F238E27FC236}">
                <a16:creationId xmlns:a16="http://schemas.microsoft.com/office/drawing/2014/main" id="{FAA6B29B-2F91-4B5D-B2C5-58967678AACB}"/>
              </a:ext>
            </a:extLst>
          </p:cNvPr>
          <p:cNvSpPr>
            <a:spLocks noGrp="1"/>
          </p:cNvSpPr>
          <p:nvPr>
            <p:ph type="sldNum" sz="quarter" idx="11"/>
          </p:nvPr>
        </p:nvSpPr>
        <p:spPr/>
        <p:txBody>
          <a:bodyPr/>
          <a:lstStyle/>
          <a:p>
            <a:pPr>
              <a:defRPr/>
            </a:pPr>
            <a:fld id="{846A922D-70C8-4BD1-B4D7-3AA0F2278A96}" type="slidenum">
              <a:rPr lang="fr-FR"/>
              <a:pPr>
                <a:defRPr/>
              </a:pPr>
              <a:t>2</a:t>
            </a:fld>
            <a:endParaRPr lang="fr-FR" dirty="0"/>
          </a:p>
        </p:txBody>
      </p:sp>
      <p:sp>
        <p:nvSpPr>
          <p:cNvPr id="18438" name="Sous-titre 2">
            <a:extLst>
              <a:ext uri="{FF2B5EF4-FFF2-40B4-BE49-F238E27FC236}">
                <a16:creationId xmlns:a16="http://schemas.microsoft.com/office/drawing/2014/main" id="{F31E6834-2C66-495F-8C23-F3226417E5F2}"/>
              </a:ext>
            </a:extLst>
          </p:cNvPr>
          <p:cNvSpPr txBox="1">
            <a:spLocks noChangeArrowheads="1"/>
          </p:cNvSpPr>
          <p:nvPr/>
        </p:nvSpPr>
        <p:spPr bwMode="auto">
          <a:xfrm>
            <a:off x="6427788" y="762000"/>
            <a:ext cx="3652837"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3200">
                <a:solidFill>
                  <a:schemeClr val="tx1"/>
                </a:solidFill>
                <a:latin typeface="Arial" panose="020B0604020202020204" pitchFamily="34" charset="0"/>
              </a:defRPr>
            </a:lvl1pPr>
            <a:lvl2pPr>
              <a:spcBef>
                <a:spcPct val="20000"/>
              </a:spcBef>
              <a:buFont typeface="Arial" panose="020B0604020202020204" pitchFamily="34" charset="0"/>
              <a:buChar char="–"/>
              <a:defRPr sz="2800">
                <a:solidFill>
                  <a:schemeClr val="tx1"/>
                </a:solidFill>
                <a:latin typeface="Arial" panose="020B0604020202020204" pitchFamily="34" charset="0"/>
              </a:defRPr>
            </a:lvl2pPr>
            <a:lvl3pPr>
              <a:spcBef>
                <a:spcPct val="20000"/>
              </a:spcBef>
              <a:buFont typeface="Arial" panose="020B0604020202020204" pitchFamily="34" charset="0"/>
              <a:buChar char="•"/>
              <a:defRPr sz="2400">
                <a:solidFill>
                  <a:schemeClr val="tx1"/>
                </a:solidFill>
                <a:latin typeface="Arial" panose="020B0604020202020204" pitchFamily="34" charset="0"/>
              </a:defRPr>
            </a:lvl3pPr>
            <a:lvl4pPr>
              <a:spcBef>
                <a:spcPct val="20000"/>
              </a:spcBef>
              <a:buFont typeface="Arial" panose="020B0604020202020204" pitchFamily="34" charset="0"/>
              <a:buChar char="–"/>
              <a:defRPr sz="2000">
                <a:solidFill>
                  <a:schemeClr val="tx1"/>
                </a:solidFill>
                <a:latin typeface="Arial" panose="020B0604020202020204" pitchFamily="34" charset="0"/>
              </a:defRPr>
            </a:lvl4pPr>
            <a:lvl5pPr>
              <a:spcBef>
                <a:spcPct val="20000"/>
              </a:spcBef>
              <a:buFont typeface="Arial" panose="020B0604020202020204" pitchFamily="34" charset="0"/>
              <a:buChar char="»"/>
              <a:defRPr sz="2000">
                <a:solidFill>
                  <a:schemeClr val="tx1"/>
                </a:solidFill>
                <a:latin typeface="Arial" panose="020B0604020202020204" pitchFamily="34" charset="0"/>
              </a:defRPr>
            </a:lvl5pPr>
            <a:lvl6pPr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buFontTx/>
              <a:buNone/>
            </a:pPr>
            <a:r>
              <a:rPr lang="fr-FR" altLang="fr-FR" sz="1200">
                <a:solidFill>
                  <a:srgbClr val="21427C"/>
                </a:solidFill>
                <a:cs typeface="Arial" panose="020B0604020202020204" pitchFamily="34" charset="0"/>
              </a:rPr>
              <a:t>ressources-aura.fr</a:t>
            </a:r>
          </a:p>
        </p:txBody>
      </p:sp>
      <p:pic>
        <p:nvPicPr>
          <p:cNvPr id="18439" name="Image 8">
            <a:extLst>
              <a:ext uri="{FF2B5EF4-FFF2-40B4-BE49-F238E27FC236}">
                <a16:creationId xmlns:a16="http://schemas.microsoft.com/office/drawing/2014/main" id="{F60C8CF9-4B45-49AB-8950-BCC2505E9E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6138" y="198438"/>
            <a:ext cx="15081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750"/>
                                        <p:tgtEl>
                                          <p:spTgt spid="6">
                                            <p:txEl>
                                              <p:pRg st="0" end="0"/>
                                            </p:txEl>
                                          </p:spTgt>
                                        </p:tgtEl>
                                      </p:cBhvr>
                                    </p:animEffect>
                                  </p:childTnLst>
                                </p:cTn>
                              </p:par>
                            </p:childTnLst>
                          </p:cTn>
                        </p:par>
                        <p:par>
                          <p:cTn id="8" fill="hold" nodeType="afterGroup">
                            <p:stCondLst>
                              <p:cond delay="1750"/>
                            </p:stCondLst>
                            <p:childTnLst>
                              <p:par>
                                <p:cTn id="9" presetID="22" presetClass="entr" presetSubtype="1" fill="hold" nodeType="afterEffect">
                                  <p:stCondLst>
                                    <p:cond delay="100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up)">
                                      <p:cBhvr>
                                        <p:cTn id="11" dur="750"/>
                                        <p:tgtEl>
                                          <p:spTgt spid="6">
                                            <p:txEl>
                                              <p:pRg st="2" end="2"/>
                                            </p:txEl>
                                          </p:spTgt>
                                        </p:tgtEl>
                                      </p:cBhvr>
                                    </p:animEffect>
                                  </p:childTnLst>
                                </p:cTn>
                              </p:par>
                            </p:childTnLst>
                          </p:cTn>
                        </p:par>
                        <p:par>
                          <p:cTn id="12" fill="hold" nodeType="afterGroup">
                            <p:stCondLst>
                              <p:cond delay="3500"/>
                            </p:stCondLst>
                            <p:childTnLst>
                              <p:par>
                                <p:cTn id="13" presetID="22" presetClass="entr" presetSubtype="1" fill="hold" nodeType="afterEffect">
                                  <p:stCondLst>
                                    <p:cond delay="100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wipe(up)">
                                      <p:cBhvr>
                                        <p:cTn id="15" dur="750"/>
                                        <p:tgtEl>
                                          <p:spTgt spid="6">
                                            <p:txEl>
                                              <p:pRg st="4" end="4"/>
                                            </p:txEl>
                                          </p:spTgt>
                                        </p:tgtEl>
                                      </p:cBhvr>
                                    </p:animEffect>
                                  </p:childTnLst>
                                </p:cTn>
                              </p:par>
                            </p:childTnLst>
                          </p:cTn>
                        </p:par>
                        <p:par>
                          <p:cTn id="16" fill="hold" nodeType="afterGroup">
                            <p:stCondLst>
                              <p:cond delay="5250"/>
                            </p:stCondLst>
                            <p:childTnLst>
                              <p:par>
                                <p:cTn id="17" presetID="22" presetClass="entr" presetSubtype="1" fill="hold" nodeType="afterEffect">
                                  <p:stCondLst>
                                    <p:cond delay="1000"/>
                                  </p:stCondLst>
                                  <p:childTnLst>
                                    <p:set>
                                      <p:cBhvr>
                                        <p:cTn id="18" dur="1" fill="hold">
                                          <p:stCondLst>
                                            <p:cond delay="0"/>
                                          </p:stCondLst>
                                        </p:cTn>
                                        <p:tgtEl>
                                          <p:spTgt spid="6">
                                            <p:txEl>
                                              <p:pRg st="6" end="6"/>
                                            </p:txEl>
                                          </p:spTgt>
                                        </p:tgtEl>
                                        <p:attrNameLst>
                                          <p:attrName>style.visibility</p:attrName>
                                        </p:attrNameLst>
                                      </p:cBhvr>
                                      <p:to>
                                        <p:strVal val="visible"/>
                                      </p:to>
                                    </p:set>
                                    <p:animEffect transition="in" filter="wipe(up)">
                                      <p:cBhvr>
                                        <p:cTn id="19" dur="75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D361273-28DD-4D16-A1C1-161E7B09889A}"/>
              </a:ext>
            </a:extLst>
          </p:cNvPr>
          <p:cNvSpPr>
            <a:spLocks noGrp="1"/>
          </p:cNvSpPr>
          <p:nvPr>
            <p:ph type="ftr" sz="quarter" idx="11"/>
          </p:nvPr>
        </p:nvSpPr>
        <p:spPr/>
        <p:txBody>
          <a:bodyPr/>
          <a:lstStyle/>
          <a:p>
            <a:pPr>
              <a:defRPr/>
            </a:pPr>
            <a:endParaRPr lang="fr-FR"/>
          </a:p>
        </p:txBody>
      </p:sp>
      <p:sp>
        <p:nvSpPr>
          <p:cNvPr id="3" name="Espace réservé du numéro de diapositive 2">
            <a:extLst>
              <a:ext uri="{FF2B5EF4-FFF2-40B4-BE49-F238E27FC236}">
                <a16:creationId xmlns:a16="http://schemas.microsoft.com/office/drawing/2014/main" id="{8C594B27-ACBC-482B-8BD3-1525B3A6BF20}"/>
              </a:ext>
            </a:extLst>
          </p:cNvPr>
          <p:cNvSpPr>
            <a:spLocks noGrp="1"/>
          </p:cNvSpPr>
          <p:nvPr>
            <p:ph type="sldNum" sz="quarter" idx="12"/>
          </p:nvPr>
        </p:nvSpPr>
        <p:spPr/>
        <p:txBody>
          <a:bodyPr/>
          <a:lstStyle/>
          <a:p>
            <a:pPr>
              <a:defRPr/>
            </a:pPr>
            <a:fld id="{C4C0937A-E79A-4EB3-97A0-A64E7C2AA552}" type="slidenum">
              <a:rPr lang="fr-FR"/>
              <a:pPr>
                <a:defRPr/>
              </a:pPr>
              <a:t>20</a:t>
            </a:fld>
            <a:endParaRPr lang="fr-FR"/>
          </a:p>
        </p:txBody>
      </p:sp>
      <p:pic>
        <p:nvPicPr>
          <p:cNvPr id="55300" name="Image 3">
            <a:extLst>
              <a:ext uri="{FF2B5EF4-FFF2-40B4-BE49-F238E27FC236}">
                <a16:creationId xmlns:a16="http://schemas.microsoft.com/office/drawing/2014/main" id="{A3B49FF0-B375-446A-A7B6-9D2661F9F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063" y="0"/>
            <a:ext cx="7381875" cy="545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re 3">
            <a:extLst>
              <a:ext uri="{FF2B5EF4-FFF2-40B4-BE49-F238E27FC236}">
                <a16:creationId xmlns:a16="http://schemas.microsoft.com/office/drawing/2014/main" id="{ABB1A039-306C-4662-B327-ACB5560703F6}"/>
              </a:ext>
            </a:extLst>
          </p:cNvPr>
          <p:cNvSpPr>
            <a:spLocks noGrp="1" noChangeArrowheads="1"/>
          </p:cNvSpPr>
          <p:nvPr>
            <p:ph type="title"/>
          </p:nvPr>
        </p:nvSpPr>
        <p:spPr>
          <a:xfrm>
            <a:off x="698500" y="7938"/>
            <a:ext cx="6954838" cy="857250"/>
          </a:xfrm>
        </p:spPr>
        <p:txBody>
          <a:bodyPr/>
          <a:lstStyle/>
          <a:p>
            <a:r>
              <a:rPr lang="fr-FR" altLang="fr-FR">
                <a:latin typeface="Arial" panose="020B0604020202020204" pitchFamily="34" charset="0"/>
                <a:cs typeface="Arial" panose="020B0604020202020204" pitchFamily="34" charset="0"/>
              </a:rPr>
              <a:t>Conclusion</a:t>
            </a:r>
          </a:p>
        </p:txBody>
      </p:sp>
      <p:sp>
        <p:nvSpPr>
          <p:cNvPr id="57347" name="Espace réservé du contenu 1">
            <a:extLst>
              <a:ext uri="{FF2B5EF4-FFF2-40B4-BE49-F238E27FC236}">
                <a16:creationId xmlns:a16="http://schemas.microsoft.com/office/drawing/2014/main" id="{E972EBAD-58B5-4919-95FE-AC9BCEB17612}"/>
              </a:ext>
            </a:extLst>
          </p:cNvPr>
          <p:cNvSpPr>
            <a:spLocks noGrp="1" noChangeArrowheads="1"/>
          </p:cNvSpPr>
          <p:nvPr>
            <p:ph idx="1"/>
          </p:nvPr>
        </p:nvSpPr>
        <p:spPr>
          <a:xfrm>
            <a:off x="698500" y="1246188"/>
            <a:ext cx="8208963" cy="3348037"/>
          </a:xfrm>
        </p:spPr>
        <p:txBody>
          <a:bodyPr/>
          <a:lstStyle/>
          <a:p>
            <a:pPr marL="285750" indent="-285750">
              <a:buFontTx/>
              <a:buChar char="-"/>
            </a:pPr>
            <a:r>
              <a:rPr lang="fr-FR" altLang="fr-FR" dirty="0">
                <a:latin typeface="Arial" panose="020B0604020202020204" pitchFamily="34" charset="0"/>
                <a:cs typeface="Arial" panose="020B0604020202020204" pitchFamily="34" charset="0"/>
              </a:rPr>
              <a:t>Outil adaptable/flexible pour suivre les évolutions de prise en charge</a:t>
            </a:r>
          </a:p>
          <a:p>
            <a:pPr marL="285750" indent="-285750">
              <a:buFontTx/>
              <a:buChar char="-"/>
            </a:pPr>
            <a:r>
              <a:rPr lang="fr-FR" altLang="fr-FR" dirty="0">
                <a:latin typeface="Arial" panose="020B0604020202020204" pitchFamily="34" charset="0"/>
                <a:cs typeface="Arial" panose="020B0604020202020204" pitchFamily="34" charset="0"/>
              </a:rPr>
              <a:t>Amélioration du référencement du site</a:t>
            </a:r>
          </a:p>
          <a:p>
            <a:pPr marL="285750" indent="-285750">
              <a:buFontTx/>
              <a:buChar char="-"/>
            </a:pPr>
            <a:endParaRPr lang="fr-FR" altLang="fr-FR" dirty="0">
              <a:latin typeface="Arial" panose="020B0604020202020204" pitchFamily="34" charset="0"/>
              <a:cs typeface="Arial" panose="020B0604020202020204" pitchFamily="34" charset="0"/>
            </a:endParaRPr>
          </a:p>
          <a:p>
            <a:pPr marL="285750" indent="-285750">
              <a:buFontTx/>
              <a:buChar char="-"/>
            </a:pPr>
            <a:r>
              <a:rPr lang="fr-FR" altLang="fr-FR" dirty="0">
                <a:latin typeface="Arial" panose="020B0604020202020204" pitchFamily="34" charset="0"/>
                <a:cs typeface="Arial" panose="020B0604020202020204" pitchFamily="34" charset="0"/>
              </a:rPr>
              <a:t>Renforcer l’enrichissement des annuaires</a:t>
            </a:r>
          </a:p>
          <a:p>
            <a:pPr marL="285750" indent="-285750">
              <a:buFontTx/>
              <a:buChar char="-"/>
            </a:pPr>
            <a:r>
              <a:rPr lang="fr-FR" altLang="fr-FR" dirty="0">
                <a:latin typeface="Arial" panose="020B0604020202020204" pitchFamily="34" charset="0"/>
                <a:cs typeface="Arial" panose="020B0604020202020204" pitchFamily="34" charset="0"/>
              </a:rPr>
              <a:t>Actions de communication </a:t>
            </a:r>
          </a:p>
          <a:p>
            <a:pPr marL="285750" indent="-285750">
              <a:buFontTx/>
              <a:buChar char="-"/>
            </a:pPr>
            <a:endParaRPr lang="fr-FR" altLang="fr-FR" dirty="0">
              <a:latin typeface="Arial" panose="020B0604020202020204" pitchFamily="34" charset="0"/>
              <a:cs typeface="Arial" panose="020B0604020202020204" pitchFamily="34" charset="0"/>
            </a:endParaRPr>
          </a:p>
          <a:p>
            <a:pPr marL="285750" indent="-285750">
              <a:buFontTx/>
              <a:buChar char="-"/>
            </a:pPr>
            <a:endParaRPr lang="fr-FR" altLang="fr-FR" dirty="0">
              <a:latin typeface="Arial" panose="020B0604020202020204" pitchFamily="34" charset="0"/>
              <a:cs typeface="Arial" panose="020B0604020202020204" pitchFamily="34" charset="0"/>
            </a:endParaRPr>
          </a:p>
        </p:txBody>
      </p:sp>
      <p:pic>
        <p:nvPicPr>
          <p:cNvPr id="57348" name="Image 5">
            <a:extLst>
              <a:ext uri="{FF2B5EF4-FFF2-40B4-BE49-F238E27FC236}">
                <a16:creationId xmlns:a16="http://schemas.microsoft.com/office/drawing/2014/main" id="{D5E02CBE-0DCD-4DE3-9D7F-9B85CD76EF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6063" y="215900"/>
            <a:ext cx="15065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a:extLst>
              <a:ext uri="{FF2B5EF4-FFF2-40B4-BE49-F238E27FC236}">
                <a16:creationId xmlns:a16="http://schemas.microsoft.com/office/drawing/2014/main" id="{CF6610F8-F263-4836-8C28-05883C16EF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1519" y="2529312"/>
            <a:ext cx="1376663"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a:extLst>
              <a:ext uri="{FF2B5EF4-FFF2-40B4-BE49-F238E27FC236}">
                <a16:creationId xmlns:a16="http://schemas.microsoft.com/office/drawing/2014/main" id="{AEA69CBF-F47D-48F6-8C92-4BD4173079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847" y="2652635"/>
            <a:ext cx="1088962" cy="10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a:extLst>
              <a:ext uri="{FF2B5EF4-FFF2-40B4-BE49-F238E27FC236}">
                <a16:creationId xmlns:a16="http://schemas.microsoft.com/office/drawing/2014/main" id="{3AFDD314-AF9B-4359-8D4C-30B036D3BB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3899" y="3967225"/>
            <a:ext cx="1008000" cy="10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a:extLst>
              <a:ext uri="{FF2B5EF4-FFF2-40B4-BE49-F238E27FC236}">
                <a16:creationId xmlns:a16="http://schemas.microsoft.com/office/drawing/2014/main" id="{0DFC3CA3-98D3-48D4-A6AB-3D7347FA29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94202" y="2695384"/>
            <a:ext cx="905698"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a:extLst>
              <a:ext uri="{FF2B5EF4-FFF2-40B4-BE49-F238E27FC236}">
                <a16:creationId xmlns:a16="http://schemas.microsoft.com/office/drawing/2014/main" id="{BE169E66-50AF-4556-B909-1A25590765E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1835" y="1877253"/>
            <a:ext cx="792001" cy="7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9">
            <a:extLst>
              <a:ext uri="{FF2B5EF4-FFF2-40B4-BE49-F238E27FC236}">
                <a16:creationId xmlns:a16="http://schemas.microsoft.com/office/drawing/2014/main" id="{1900B25C-7EC0-4829-95C8-C440C2DFB2B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47051" y="3573312"/>
            <a:ext cx="647999"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0">
            <a:extLst>
              <a:ext uri="{FF2B5EF4-FFF2-40B4-BE49-F238E27FC236}">
                <a16:creationId xmlns:a16="http://schemas.microsoft.com/office/drawing/2014/main" id="{43F21D44-6835-4D92-AB46-5F8BE1DCA79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59293" y="3697700"/>
            <a:ext cx="760787"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11">
            <a:extLst>
              <a:ext uri="{FF2B5EF4-FFF2-40B4-BE49-F238E27FC236}">
                <a16:creationId xmlns:a16="http://schemas.microsoft.com/office/drawing/2014/main" id="{1FE08468-A007-4AB1-AAA1-7BEE1885FEE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39369" y="1714111"/>
            <a:ext cx="863999"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wipe(left)">
                                      <p:cBhvr>
                                        <p:cTn id="7" dur="1250"/>
                                        <p:tgtEl>
                                          <p:spTgt spid="57347">
                                            <p:txEl>
                                              <p:pRg st="0" end="0"/>
                                            </p:txEl>
                                          </p:spTgt>
                                        </p:tgtEl>
                                      </p:cBhvr>
                                    </p:animEffect>
                                  </p:childTnLst>
                                </p:cTn>
                              </p:par>
                            </p:childTnLst>
                          </p:cTn>
                        </p:par>
                        <p:par>
                          <p:cTn id="8" fill="hold">
                            <p:stCondLst>
                              <p:cond delay="1250"/>
                            </p:stCondLst>
                            <p:childTnLst>
                              <p:par>
                                <p:cTn id="9" presetID="22" presetClass="entr" presetSubtype="8" fill="hold" nodeType="afterEffect">
                                  <p:stCondLst>
                                    <p:cond delay="750"/>
                                  </p:stCondLst>
                                  <p:childTnLst>
                                    <p:set>
                                      <p:cBhvr>
                                        <p:cTn id="10" dur="1" fill="hold">
                                          <p:stCondLst>
                                            <p:cond delay="0"/>
                                          </p:stCondLst>
                                        </p:cTn>
                                        <p:tgtEl>
                                          <p:spTgt spid="57347">
                                            <p:txEl>
                                              <p:pRg st="1" end="1"/>
                                            </p:txEl>
                                          </p:spTgt>
                                        </p:tgtEl>
                                        <p:attrNameLst>
                                          <p:attrName>style.visibility</p:attrName>
                                        </p:attrNameLst>
                                      </p:cBhvr>
                                      <p:to>
                                        <p:strVal val="visible"/>
                                      </p:to>
                                    </p:set>
                                    <p:animEffect transition="in" filter="wipe(left)">
                                      <p:cBhvr>
                                        <p:cTn id="11" dur="1000"/>
                                        <p:tgtEl>
                                          <p:spTgt spid="57347">
                                            <p:txEl>
                                              <p:pRg st="1" end="1"/>
                                            </p:txEl>
                                          </p:spTgt>
                                        </p:tgtEl>
                                      </p:cBhvr>
                                    </p:animEffect>
                                  </p:childTnLst>
                                </p:cTn>
                              </p:par>
                            </p:childTnLst>
                          </p:cTn>
                        </p:par>
                        <p:par>
                          <p:cTn id="12" fill="hold">
                            <p:stCondLst>
                              <p:cond delay="3000"/>
                            </p:stCondLst>
                            <p:childTnLst>
                              <p:par>
                                <p:cTn id="13" presetID="22" presetClass="entr" presetSubtype="8" fill="hold" nodeType="afterEffect">
                                  <p:stCondLst>
                                    <p:cond delay="750"/>
                                  </p:stCondLst>
                                  <p:childTnLst>
                                    <p:set>
                                      <p:cBhvr>
                                        <p:cTn id="14" dur="1" fill="hold">
                                          <p:stCondLst>
                                            <p:cond delay="0"/>
                                          </p:stCondLst>
                                        </p:cTn>
                                        <p:tgtEl>
                                          <p:spTgt spid="57347">
                                            <p:txEl>
                                              <p:pRg st="3" end="3"/>
                                            </p:txEl>
                                          </p:spTgt>
                                        </p:tgtEl>
                                        <p:attrNameLst>
                                          <p:attrName>style.visibility</p:attrName>
                                        </p:attrNameLst>
                                      </p:cBhvr>
                                      <p:to>
                                        <p:strVal val="visible"/>
                                      </p:to>
                                    </p:set>
                                    <p:animEffect transition="in" filter="wipe(left)">
                                      <p:cBhvr>
                                        <p:cTn id="15" dur="1000"/>
                                        <p:tgtEl>
                                          <p:spTgt spid="57347">
                                            <p:txEl>
                                              <p:pRg st="3" end="3"/>
                                            </p:txEl>
                                          </p:spTgt>
                                        </p:tgtEl>
                                      </p:cBhvr>
                                    </p:animEffect>
                                  </p:childTnLst>
                                </p:cTn>
                              </p:par>
                            </p:childTnLst>
                          </p:cTn>
                        </p:par>
                        <p:par>
                          <p:cTn id="16" fill="hold">
                            <p:stCondLst>
                              <p:cond delay="4750"/>
                            </p:stCondLst>
                            <p:childTnLst>
                              <p:par>
                                <p:cTn id="17" presetID="22" presetClass="entr" presetSubtype="8" fill="hold" nodeType="afterEffect">
                                  <p:stCondLst>
                                    <p:cond delay="0"/>
                                  </p:stCondLst>
                                  <p:childTnLst>
                                    <p:set>
                                      <p:cBhvr>
                                        <p:cTn id="18" dur="1" fill="hold">
                                          <p:stCondLst>
                                            <p:cond delay="0"/>
                                          </p:stCondLst>
                                        </p:cTn>
                                        <p:tgtEl>
                                          <p:spTgt spid="57347">
                                            <p:txEl>
                                              <p:pRg st="4" end="4"/>
                                            </p:txEl>
                                          </p:spTgt>
                                        </p:tgtEl>
                                        <p:attrNameLst>
                                          <p:attrName>style.visibility</p:attrName>
                                        </p:attrNameLst>
                                      </p:cBhvr>
                                      <p:to>
                                        <p:strVal val="visible"/>
                                      </p:to>
                                    </p:set>
                                    <p:animEffect transition="in" filter="wipe(left)">
                                      <p:cBhvr>
                                        <p:cTn id="19" dur="1000"/>
                                        <p:tgtEl>
                                          <p:spTgt spid="57347">
                                            <p:txEl>
                                              <p:pRg st="4" end="4"/>
                                            </p:txEl>
                                          </p:spTgt>
                                        </p:tgtEl>
                                      </p:cBhvr>
                                    </p:animEffect>
                                  </p:childTnLst>
                                </p:cTn>
                              </p:par>
                            </p:childTnLst>
                          </p:cTn>
                        </p:par>
                        <p:par>
                          <p:cTn id="20" fill="hold">
                            <p:stCondLst>
                              <p:cond delay="5750"/>
                            </p:stCondLst>
                            <p:childTnLst>
                              <p:par>
                                <p:cTn id="21" presetID="1" presetClass="entr" presetSubtype="0" fill="hold" nodeType="afterEffect">
                                  <p:stCondLst>
                                    <p:cond delay="1000"/>
                                  </p:stCondLst>
                                  <p:childTnLst>
                                    <p:set>
                                      <p:cBhvr>
                                        <p:cTn id="22" dur="1" fill="hold">
                                          <p:stCondLst>
                                            <p:cond delay="0"/>
                                          </p:stCondLst>
                                        </p:cTn>
                                        <p:tgtEl>
                                          <p:spTgt spid="5"/>
                                        </p:tgtEl>
                                        <p:attrNameLst>
                                          <p:attrName>style.visibility</p:attrName>
                                        </p:attrNameLst>
                                      </p:cBhvr>
                                      <p:to>
                                        <p:strVal val="visible"/>
                                      </p:to>
                                    </p:set>
                                  </p:childTnLst>
                                </p:cTn>
                              </p:par>
                            </p:childTnLst>
                          </p:cTn>
                        </p:par>
                        <p:par>
                          <p:cTn id="23" fill="hold">
                            <p:stCondLst>
                              <p:cond delay="6750"/>
                            </p:stCondLst>
                            <p:childTnLst>
                              <p:par>
                                <p:cTn id="24" presetID="1" presetClass="entr" presetSubtype="0" fill="hold" nodeType="afterEffect">
                                  <p:stCondLst>
                                    <p:cond delay="250"/>
                                  </p:stCondLst>
                                  <p:childTnLst>
                                    <p:set>
                                      <p:cBhvr>
                                        <p:cTn id="25" dur="1" fill="hold">
                                          <p:stCondLst>
                                            <p:cond delay="0"/>
                                          </p:stCondLst>
                                        </p:cTn>
                                        <p:tgtEl>
                                          <p:spTgt spid="12"/>
                                        </p:tgtEl>
                                        <p:attrNameLst>
                                          <p:attrName>style.visibility</p:attrName>
                                        </p:attrNameLst>
                                      </p:cBhvr>
                                      <p:to>
                                        <p:strVal val="visible"/>
                                      </p:to>
                                    </p:set>
                                  </p:childTnLst>
                                </p:cTn>
                              </p:par>
                            </p:childTnLst>
                          </p:cTn>
                        </p:par>
                        <p:par>
                          <p:cTn id="26" fill="hold">
                            <p:stCondLst>
                              <p:cond delay="7000"/>
                            </p:stCondLst>
                            <p:childTnLst>
                              <p:par>
                                <p:cTn id="27" presetID="1" presetClass="entr" presetSubtype="0" fill="hold" nodeType="afterEffect">
                                  <p:stCondLst>
                                    <p:cond delay="250"/>
                                  </p:stCondLst>
                                  <p:childTnLst>
                                    <p:set>
                                      <p:cBhvr>
                                        <p:cTn id="28" dur="1" fill="hold">
                                          <p:stCondLst>
                                            <p:cond delay="0"/>
                                          </p:stCondLst>
                                        </p:cTn>
                                        <p:tgtEl>
                                          <p:spTgt spid="11"/>
                                        </p:tgtEl>
                                        <p:attrNameLst>
                                          <p:attrName>style.visibility</p:attrName>
                                        </p:attrNameLst>
                                      </p:cBhvr>
                                      <p:to>
                                        <p:strVal val="visible"/>
                                      </p:to>
                                    </p:set>
                                  </p:childTnLst>
                                </p:cTn>
                              </p:par>
                            </p:childTnLst>
                          </p:cTn>
                        </p:par>
                        <p:par>
                          <p:cTn id="29" fill="hold">
                            <p:stCondLst>
                              <p:cond delay="7250"/>
                            </p:stCondLst>
                            <p:childTnLst>
                              <p:par>
                                <p:cTn id="30" presetID="1" presetClass="entr" presetSubtype="0" fill="hold" nodeType="afterEffect">
                                  <p:stCondLst>
                                    <p:cond delay="250"/>
                                  </p:stCondLst>
                                  <p:childTnLst>
                                    <p:set>
                                      <p:cBhvr>
                                        <p:cTn id="31" dur="1" fill="hold">
                                          <p:stCondLst>
                                            <p:cond delay="0"/>
                                          </p:stCondLst>
                                        </p:cTn>
                                        <p:tgtEl>
                                          <p:spTgt spid="10"/>
                                        </p:tgtEl>
                                        <p:attrNameLst>
                                          <p:attrName>style.visibility</p:attrName>
                                        </p:attrNameLst>
                                      </p:cBhvr>
                                      <p:to>
                                        <p:strVal val="visible"/>
                                      </p:to>
                                    </p:set>
                                  </p:childTnLst>
                                </p:cTn>
                              </p:par>
                            </p:childTnLst>
                          </p:cTn>
                        </p:par>
                        <p:par>
                          <p:cTn id="32" fill="hold">
                            <p:stCondLst>
                              <p:cond delay="7500"/>
                            </p:stCondLst>
                            <p:childTnLst>
                              <p:par>
                                <p:cTn id="33" presetID="1" presetClass="entr" presetSubtype="0" fill="hold" nodeType="afterEffect">
                                  <p:stCondLst>
                                    <p:cond delay="250"/>
                                  </p:stCondLst>
                                  <p:childTnLst>
                                    <p:set>
                                      <p:cBhvr>
                                        <p:cTn id="34" dur="1" fill="hold">
                                          <p:stCondLst>
                                            <p:cond delay="0"/>
                                          </p:stCondLst>
                                        </p:cTn>
                                        <p:tgtEl>
                                          <p:spTgt spid="9"/>
                                        </p:tgtEl>
                                        <p:attrNameLst>
                                          <p:attrName>style.visibility</p:attrName>
                                        </p:attrNameLst>
                                      </p:cBhvr>
                                      <p:to>
                                        <p:strVal val="visible"/>
                                      </p:to>
                                    </p:set>
                                  </p:childTnLst>
                                </p:cTn>
                              </p:par>
                            </p:childTnLst>
                          </p:cTn>
                        </p:par>
                        <p:par>
                          <p:cTn id="35" fill="hold">
                            <p:stCondLst>
                              <p:cond delay="7750"/>
                            </p:stCondLst>
                            <p:childTnLst>
                              <p:par>
                                <p:cTn id="36" presetID="1" presetClass="entr" presetSubtype="0" fill="hold" nodeType="afterEffect">
                                  <p:stCondLst>
                                    <p:cond delay="250"/>
                                  </p:stCondLst>
                                  <p:childTnLst>
                                    <p:set>
                                      <p:cBhvr>
                                        <p:cTn id="37" dur="1" fill="hold">
                                          <p:stCondLst>
                                            <p:cond delay="0"/>
                                          </p:stCondLst>
                                        </p:cTn>
                                        <p:tgtEl>
                                          <p:spTgt spid="7"/>
                                        </p:tgtEl>
                                        <p:attrNameLst>
                                          <p:attrName>style.visibility</p:attrName>
                                        </p:attrNameLst>
                                      </p:cBhvr>
                                      <p:to>
                                        <p:strVal val="visible"/>
                                      </p:to>
                                    </p:set>
                                  </p:childTnLst>
                                </p:cTn>
                              </p:par>
                            </p:childTnLst>
                          </p:cTn>
                        </p:par>
                        <p:par>
                          <p:cTn id="38" fill="hold">
                            <p:stCondLst>
                              <p:cond delay="8000"/>
                            </p:stCondLst>
                            <p:childTnLst>
                              <p:par>
                                <p:cTn id="39" presetID="1" presetClass="entr" presetSubtype="0" fill="hold" nodeType="afterEffect">
                                  <p:stCondLst>
                                    <p:cond delay="250"/>
                                  </p:stCondLst>
                                  <p:childTnLst>
                                    <p:set>
                                      <p:cBhvr>
                                        <p:cTn id="40" dur="1" fill="hold">
                                          <p:stCondLst>
                                            <p:cond delay="0"/>
                                          </p:stCondLst>
                                        </p:cTn>
                                        <p:tgtEl>
                                          <p:spTgt spid="6"/>
                                        </p:tgtEl>
                                        <p:attrNameLst>
                                          <p:attrName>style.visibility</p:attrName>
                                        </p:attrNameLst>
                                      </p:cBhvr>
                                      <p:to>
                                        <p:strVal val="visible"/>
                                      </p:to>
                                    </p:set>
                                  </p:childTnLst>
                                </p:cTn>
                              </p:par>
                            </p:childTnLst>
                          </p:cTn>
                        </p:par>
                        <p:par>
                          <p:cTn id="41" fill="hold">
                            <p:stCondLst>
                              <p:cond delay="8250"/>
                            </p:stCondLst>
                            <p:childTnLst>
                              <p:par>
                                <p:cTn id="42" presetID="1" presetClass="entr" presetSubtype="0" fill="hold" nodeType="afterEffect">
                                  <p:stCondLst>
                                    <p:cond delay="250"/>
                                  </p:stCondLst>
                                  <p:childTnLst>
                                    <p:set>
                                      <p:cBhvr>
                                        <p:cTn id="4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re 1">
            <a:extLst>
              <a:ext uri="{FF2B5EF4-FFF2-40B4-BE49-F238E27FC236}">
                <a16:creationId xmlns:a16="http://schemas.microsoft.com/office/drawing/2014/main" id="{7E6512BE-AB78-47F2-94EE-1733722A96A1}"/>
              </a:ext>
            </a:extLst>
          </p:cNvPr>
          <p:cNvSpPr>
            <a:spLocks noGrp="1" noChangeArrowheads="1"/>
          </p:cNvSpPr>
          <p:nvPr>
            <p:ph type="title"/>
          </p:nvPr>
        </p:nvSpPr>
        <p:spPr>
          <a:xfrm>
            <a:off x="530225" y="1287463"/>
            <a:ext cx="8229600" cy="857250"/>
          </a:xfrm>
        </p:spPr>
        <p:txBody>
          <a:bodyPr/>
          <a:lstStyle/>
          <a:p>
            <a:r>
              <a:rPr lang="fr-FR" altLang="fr-FR">
                <a:latin typeface="Arial" panose="020B0604020202020204" pitchFamily="34" charset="0"/>
                <a:cs typeface="Arial" panose="020B0604020202020204" pitchFamily="34" charset="0"/>
              </a:rPr>
              <a:t>Merci pour votre attention </a:t>
            </a:r>
          </a:p>
        </p:txBody>
      </p:sp>
      <p:pic>
        <p:nvPicPr>
          <p:cNvPr id="59395" name="Image 2">
            <a:extLst>
              <a:ext uri="{FF2B5EF4-FFF2-40B4-BE49-F238E27FC236}">
                <a16:creationId xmlns:a16="http://schemas.microsoft.com/office/drawing/2014/main" id="{84EF2B99-D7E8-418E-8701-FF77C51A3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1525" y="2014538"/>
            <a:ext cx="252095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Image 3">
            <a:extLst>
              <a:ext uri="{FF2B5EF4-FFF2-40B4-BE49-F238E27FC236}">
                <a16:creationId xmlns:a16="http://schemas.microsoft.com/office/drawing/2014/main" id="{C232D599-8B38-4D20-ADFD-73773EBB3E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738" y="3783013"/>
            <a:ext cx="2998787"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Titre 2">
            <a:extLst>
              <a:ext uri="{FF2B5EF4-FFF2-40B4-BE49-F238E27FC236}">
                <a16:creationId xmlns:a16="http://schemas.microsoft.com/office/drawing/2014/main" id="{C2BD7BA6-DB16-4D10-A9B4-841F395F17F8}"/>
              </a:ext>
            </a:extLst>
          </p:cNvPr>
          <p:cNvSpPr>
            <a:spLocks noGrp="1" noChangeArrowheads="1"/>
          </p:cNvSpPr>
          <p:nvPr>
            <p:ph type="title"/>
          </p:nvPr>
        </p:nvSpPr>
        <p:spPr>
          <a:xfrm>
            <a:off x="698500" y="7938"/>
            <a:ext cx="6954838" cy="857250"/>
          </a:xfrm>
        </p:spPr>
        <p:txBody>
          <a:bodyPr/>
          <a:lstStyle/>
          <a:p>
            <a:r>
              <a:rPr lang="fr-FR" altLang="fr-FR">
                <a:latin typeface="Arial" panose="020B0604020202020204" pitchFamily="34" charset="0"/>
                <a:cs typeface="Arial" panose="020B0604020202020204" pitchFamily="34" charset="0"/>
              </a:rPr>
              <a:t>Thérapie complémentaire</a:t>
            </a:r>
          </a:p>
        </p:txBody>
      </p:sp>
      <p:sp>
        <p:nvSpPr>
          <p:cNvPr id="60419" name="Espace réservé du contenu 3">
            <a:extLst>
              <a:ext uri="{FF2B5EF4-FFF2-40B4-BE49-F238E27FC236}">
                <a16:creationId xmlns:a16="http://schemas.microsoft.com/office/drawing/2014/main" id="{CB3587B2-AA6C-4217-84D1-487E71D83D52}"/>
              </a:ext>
            </a:extLst>
          </p:cNvPr>
          <p:cNvSpPr>
            <a:spLocks noGrp="1" noChangeArrowheads="1"/>
          </p:cNvSpPr>
          <p:nvPr>
            <p:ph idx="1"/>
          </p:nvPr>
        </p:nvSpPr>
        <p:spPr>
          <a:xfrm>
            <a:off x="698500" y="1246188"/>
            <a:ext cx="8199438" cy="3348037"/>
          </a:xfrm>
        </p:spPr>
        <p:txBody>
          <a:bodyPr/>
          <a:lstStyle/>
          <a:p>
            <a:r>
              <a:rPr lang="fr-FR" altLang="fr-FR">
                <a:latin typeface="Arial" panose="020B0604020202020204" pitchFamily="34" charset="0"/>
                <a:cs typeface="Arial" panose="020B0604020202020204" pitchFamily="34" charset="0"/>
              </a:rPr>
              <a:t>Le réseau n’engage pas de projets sur les thérapies complémentaires tant que les objectifs sur les SOS ne sont pas atteints. Etre en adéquation avec le socle de base et consolider les annuaires. </a:t>
            </a:r>
          </a:p>
          <a:p>
            <a:endParaRPr lang="fr-FR" altLang="fr-FR">
              <a:latin typeface="Arial" panose="020B0604020202020204" pitchFamily="34" charset="0"/>
              <a:cs typeface="Arial" panose="020B0604020202020204" pitchFamily="34" charset="0"/>
            </a:endParaRPr>
          </a:p>
          <a:p>
            <a:r>
              <a:rPr lang="fr-FR" altLang="fr-FR">
                <a:latin typeface="Arial" panose="020B0604020202020204" pitchFamily="34" charset="0"/>
                <a:cs typeface="Arial" panose="020B0604020202020204" pitchFamily="34" charset="0"/>
              </a:rPr>
              <a:t>De plus, il n’existe pas de critères discriminants des offres pouvant être référencées. </a:t>
            </a:r>
          </a:p>
          <a:p>
            <a:r>
              <a:rPr lang="fr-FR" altLang="fr-FR">
                <a:latin typeface="Arial" panose="020B0604020202020204" pitchFamily="34" charset="0"/>
                <a:cs typeface="Arial" panose="020B0604020202020204" pitchFamily="34" charset="0"/>
              </a:rPr>
              <a:t>En revanche, les référentiels existants sont en ligne au sein du répertoire (acupuncture, hypnose, ostéopathie).</a:t>
            </a:r>
          </a:p>
          <a:p>
            <a:endParaRPr lang="fr-FR" altLang="fr-FR">
              <a:latin typeface="Arial" panose="020B0604020202020204" pitchFamily="34" charset="0"/>
              <a:cs typeface="Arial" panose="020B0604020202020204" pitchFamily="34" charset="0"/>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Titre 1">
            <a:extLst>
              <a:ext uri="{FF2B5EF4-FFF2-40B4-BE49-F238E27FC236}">
                <a16:creationId xmlns:a16="http://schemas.microsoft.com/office/drawing/2014/main" id="{1FE2426D-B5A2-49E5-B23B-3963D124784B}"/>
              </a:ext>
            </a:extLst>
          </p:cNvPr>
          <p:cNvSpPr>
            <a:spLocks noGrp="1" noChangeArrowheads="1"/>
          </p:cNvSpPr>
          <p:nvPr>
            <p:ph type="title"/>
          </p:nvPr>
        </p:nvSpPr>
        <p:spPr>
          <a:xfrm>
            <a:off x="698500" y="7938"/>
            <a:ext cx="6954838" cy="857250"/>
          </a:xfrm>
        </p:spPr>
        <p:txBody>
          <a:bodyPr/>
          <a:lstStyle/>
          <a:p>
            <a:r>
              <a:rPr lang="fr-FR" altLang="fr-FR">
                <a:latin typeface="Arial" panose="020B0604020202020204" pitchFamily="34" charset="0"/>
                <a:cs typeface="Arial" panose="020B0604020202020204" pitchFamily="34" charset="0"/>
              </a:rPr>
              <a:t>Règle de publication</a:t>
            </a:r>
          </a:p>
        </p:txBody>
      </p:sp>
      <p:sp>
        <p:nvSpPr>
          <p:cNvPr id="61443" name="Espace réservé du contenu 2">
            <a:extLst>
              <a:ext uri="{FF2B5EF4-FFF2-40B4-BE49-F238E27FC236}">
                <a16:creationId xmlns:a16="http://schemas.microsoft.com/office/drawing/2014/main" id="{627A5EC6-199D-4B4F-837D-F0CB1C050273}"/>
              </a:ext>
            </a:extLst>
          </p:cNvPr>
          <p:cNvSpPr>
            <a:spLocks noGrp="1" noChangeArrowheads="1"/>
          </p:cNvSpPr>
          <p:nvPr>
            <p:ph idx="1"/>
          </p:nvPr>
        </p:nvSpPr>
        <p:spPr>
          <a:xfrm>
            <a:off x="698500" y="1246188"/>
            <a:ext cx="8199438" cy="3348037"/>
          </a:xfrm>
        </p:spPr>
        <p:txBody>
          <a:bodyPr/>
          <a:lstStyle/>
          <a:p>
            <a:r>
              <a:rPr lang="fr-FR" altLang="fr-FR" i="1">
                <a:solidFill>
                  <a:schemeClr val="tx1"/>
                </a:solidFill>
                <a:latin typeface="Arial" panose="020B0604020202020204" pitchFamily="34" charset="0"/>
                <a:cs typeface="Arial" panose="020B0604020202020204" pitchFamily="34" charset="0"/>
              </a:rPr>
              <a:t>Professionnel libéral voulant se référencer au sein d’un annuaire, devra indiquer quels sont les équipes ou établissements de santé qui lui confient habituellement leurs patients ou les orientent vers lui. Avant la publication de la fiche, le Réseau demandera confirmation auprès des professionnels de l’établissement en question s’ils connaissent et travaillent avec le professionnel libéral. En cas de réclamation, sollicitera l’arbitrage du comité de pilotage SOS pour une prise de décision.</a:t>
            </a:r>
          </a:p>
          <a:p>
            <a:endParaRPr lang="fr-FR" altLang="fr-FR">
              <a:latin typeface="Arial" panose="020B0604020202020204" pitchFamily="34" charset="0"/>
              <a:cs typeface="Arial" panose="020B0604020202020204" pitchFamily="34" charset="0"/>
            </a:endParaRPr>
          </a:p>
          <a:p>
            <a:endParaRPr lang="fr-FR" altLang="fr-FR">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E47D50A1-7A94-4E4D-833E-5E3BCFDAFE5B}"/>
              </a:ext>
            </a:extLst>
          </p:cNvPr>
          <p:cNvSpPr>
            <a:spLocks noGrp="1"/>
          </p:cNvSpPr>
          <p:nvPr>
            <p:ph type="sldNum" sz="quarter" idx="10"/>
          </p:nvPr>
        </p:nvSpPr>
        <p:spPr/>
        <p:txBody>
          <a:bodyPr/>
          <a:lstStyle/>
          <a:p>
            <a:pPr>
              <a:defRPr/>
            </a:pPr>
            <a:fld id="{A7593FDC-28F2-4E5D-AF89-1D30D341EB9F}" type="slidenum">
              <a:rPr lang="fr-FR"/>
              <a:pPr>
                <a:defRPr/>
              </a:pPr>
              <a:t>24</a:t>
            </a:fld>
            <a:endParaRPr lang="fr-FR" dirty="0"/>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Titre 1">
            <a:extLst>
              <a:ext uri="{FF2B5EF4-FFF2-40B4-BE49-F238E27FC236}">
                <a16:creationId xmlns:a16="http://schemas.microsoft.com/office/drawing/2014/main" id="{BD7472C5-E9C0-4665-9AEF-52A4B04A246A}"/>
              </a:ext>
            </a:extLst>
          </p:cNvPr>
          <p:cNvSpPr>
            <a:spLocks noGrp="1" noChangeArrowheads="1"/>
          </p:cNvSpPr>
          <p:nvPr>
            <p:ph type="title"/>
          </p:nvPr>
        </p:nvSpPr>
        <p:spPr>
          <a:xfrm>
            <a:off x="698500" y="7938"/>
            <a:ext cx="6954838" cy="857250"/>
          </a:xfrm>
        </p:spPr>
        <p:txBody>
          <a:bodyPr/>
          <a:lstStyle/>
          <a:p>
            <a:r>
              <a:rPr lang="fr-FR" altLang="fr-FR">
                <a:latin typeface="Arial" panose="020B0604020202020204" pitchFamily="34" charset="0"/>
                <a:cs typeface="Arial" panose="020B0604020202020204" pitchFamily="34" charset="0"/>
              </a:rPr>
              <a:t>Répertoire de documents</a:t>
            </a:r>
          </a:p>
        </p:txBody>
      </p:sp>
      <p:sp>
        <p:nvSpPr>
          <p:cNvPr id="3" name="Espace réservé du contenu 2">
            <a:extLst>
              <a:ext uri="{FF2B5EF4-FFF2-40B4-BE49-F238E27FC236}">
                <a16:creationId xmlns:a16="http://schemas.microsoft.com/office/drawing/2014/main" id="{0C71BFDD-E5B0-49C7-BF40-915AA6BC908B}"/>
              </a:ext>
            </a:extLst>
          </p:cNvPr>
          <p:cNvSpPr>
            <a:spLocks noGrp="1"/>
          </p:cNvSpPr>
          <p:nvPr>
            <p:ph idx="1"/>
          </p:nvPr>
        </p:nvSpPr>
        <p:spPr>
          <a:xfrm>
            <a:off x="698500" y="1246188"/>
            <a:ext cx="8199438" cy="3348037"/>
          </a:xfrm>
        </p:spPr>
        <p:txBody>
          <a:bodyPr rtlCol="0"/>
          <a:lstStyle/>
          <a:p>
            <a:pPr fontAlgn="auto">
              <a:spcAft>
                <a:spcPts val="0"/>
              </a:spcAft>
              <a:defRPr/>
            </a:pPr>
            <a:r>
              <a:rPr lang="fr-FR" dirty="0"/>
              <a:t>Le choix du réseau de créer son propre répertoire et de ne pas relayer le répertoire de l’AFSOS :</a:t>
            </a:r>
          </a:p>
          <a:p>
            <a:pPr marL="171450" indent="-171450" fontAlgn="auto">
              <a:spcAft>
                <a:spcPts val="0"/>
              </a:spcAft>
              <a:buFontTx/>
              <a:buChar char="-"/>
              <a:defRPr/>
            </a:pPr>
            <a:r>
              <a:rPr lang="fr-FR" dirty="0"/>
              <a:t>Réunir au même endroit production réseau et production AFSOS. Réseau a un rôle historique et majeur dans la coordination de groupe de travail référentiel AFSOS</a:t>
            </a:r>
          </a:p>
          <a:p>
            <a:pPr marL="171450" indent="-171450" fontAlgn="auto">
              <a:spcAft>
                <a:spcPts val="0"/>
              </a:spcAft>
              <a:buFontTx/>
              <a:buChar char="-"/>
              <a:defRPr/>
            </a:pPr>
            <a:r>
              <a:rPr lang="fr-FR" dirty="0"/>
              <a:t>Développer un outil permettant une recherche facilité via : mots clés, filtres de recherche. 213 mots clés, 82 documents</a:t>
            </a:r>
          </a:p>
          <a:p>
            <a:pPr marL="171450" indent="-171450" fontAlgn="auto">
              <a:spcAft>
                <a:spcPts val="0"/>
              </a:spcAft>
              <a:buFontTx/>
              <a:buChar char="-"/>
              <a:defRPr/>
            </a:pPr>
            <a:r>
              <a:rPr lang="fr-FR" dirty="0"/>
              <a:t>Technologie qui sera réemployée pour les productions du réseau autour des traitements des cancers (protocoles chimiothérapie, fiches d’information, </a:t>
            </a:r>
            <a:r>
              <a:rPr lang="fr-FR" dirty="0" err="1"/>
              <a:t>etc</a:t>
            </a:r>
            <a:r>
              <a:rPr lang="fr-FR" dirty="0"/>
              <a:t>)</a:t>
            </a:r>
          </a:p>
          <a:p>
            <a:pPr fontAlgn="auto">
              <a:spcAft>
                <a:spcPts val="0"/>
              </a:spcAft>
              <a:defRPr/>
            </a:pPr>
            <a:endParaRPr lang="fr-FR" dirty="0"/>
          </a:p>
        </p:txBody>
      </p:sp>
      <p:sp>
        <p:nvSpPr>
          <p:cNvPr id="4" name="Espace réservé du numéro de diapositive 3">
            <a:extLst>
              <a:ext uri="{FF2B5EF4-FFF2-40B4-BE49-F238E27FC236}">
                <a16:creationId xmlns:a16="http://schemas.microsoft.com/office/drawing/2014/main" id="{C8D86435-4A1D-4FEF-9029-3E4BD00E79A0}"/>
              </a:ext>
            </a:extLst>
          </p:cNvPr>
          <p:cNvSpPr>
            <a:spLocks noGrp="1"/>
          </p:cNvSpPr>
          <p:nvPr>
            <p:ph type="sldNum" sz="quarter" idx="10"/>
          </p:nvPr>
        </p:nvSpPr>
        <p:spPr/>
        <p:txBody>
          <a:bodyPr/>
          <a:lstStyle/>
          <a:p>
            <a:pPr>
              <a:defRPr/>
            </a:pPr>
            <a:fld id="{0AC05C0B-0646-486A-82B0-846E5EF5155A}" type="slidenum">
              <a:rPr lang="fr-FR"/>
              <a:pPr>
                <a:defRPr/>
              </a:pPr>
              <a:t>25</a:t>
            </a:fld>
            <a:endParaRPr lang="fr-FR" dirty="0"/>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2">
            <a:extLst>
              <a:ext uri="{FF2B5EF4-FFF2-40B4-BE49-F238E27FC236}">
                <a16:creationId xmlns:a16="http://schemas.microsoft.com/office/drawing/2014/main" id="{02EE1C16-C015-45A0-A54D-D9D2138DC43B}"/>
              </a:ext>
            </a:extLst>
          </p:cNvPr>
          <p:cNvSpPr>
            <a:spLocks noGrp="1" noChangeArrowheads="1"/>
          </p:cNvSpPr>
          <p:nvPr>
            <p:ph type="title"/>
          </p:nvPr>
        </p:nvSpPr>
        <p:spPr>
          <a:xfrm>
            <a:off x="698500" y="7938"/>
            <a:ext cx="6954838" cy="857250"/>
          </a:xfrm>
        </p:spPr>
        <p:txBody>
          <a:bodyPr/>
          <a:lstStyle/>
          <a:p>
            <a:r>
              <a:rPr lang="fr-FR" altLang="fr-FR">
                <a:latin typeface="Arial" panose="020B0604020202020204" pitchFamily="34" charset="0"/>
                <a:cs typeface="Arial" panose="020B0604020202020204" pitchFamily="34" charset="0"/>
              </a:rPr>
              <a:t>De mai 2016 à aujourd’hui</a:t>
            </a:r>
          </a:p>
        </p:txBody>
      </p:sp>
      <p:sp>
        <p:nvSpPr>
          <p:cNvPr id="5" name="Espace réservé du numéro de diapositive 4">
            <a:extLst>
              <a:ext uri="{FF2B5EF4-FFF2-40B4-BE49-F238E27FC236}">
                <a16:creationId xmlns:a16="http://schemas.microsoft.com/office/drawing/2014/main" id="{313054AC-440C-4EFD-BAF3-CD8FA6A1DB3F}"/>
              </a:ext>
            </a:extLst>
          </p:cNvPr>
          <p:cNvSpPr>
            <a:spLocks noGrp="1"/>
          </p:cNvSpPr>
          <p:nvPr>
            <p:ph type="sldNum" sz="quarter" idx="10"/>
          </p:nvPr>
        </p:nvSpPr>
        <p:spPr/>
        <p:txBody>
          <a:bodyPr/>
          <a:lstStyle/>
          <a:p>
            <a:pPr>
              <a:defRPr/>
            </a:pPr>
            <a:fld id="{7605B0E7-0C0A-46DE-A57E-8B6B021AD2C6}" type="slidenum">
              <a:rPr lang="fr-FR"/>
              <a:pPr>
                <a:defRPr/>
              </a:pPr>
              <a:t>3</a:t>
            </a:fld>
            <a:endParaRPr lang="fr-FR" dirty="0"/>
          </a:p>
        </p:txBody>
      </p:sp>
      <p:sp>
        <p:nvSpPr>
          <p:cNvPr id="12" name="Organigramme : Connecteur 11">
            <a:extLst>
              <a:ext uri="{FF2B5EF4-FFF2-40B4-BE49-F238E27FC236}">
                <a16:creationId xmlns:a16="http://schemas.microsoft.com/office/drawing/2014/main" id="{87B7DE9B-A699-4E90-A2DB-A801D288BD8F}"/>
              </a:ext>
            </a:extLst>
          </p:cNvPr>
          <p:cNvSpPr/>
          <p:nvPr/>
        </p:nvSpPr>
        <p:spPr>
          <a:xfrm>
            <a:off x="2874963" y="1104900"/>
            <a:ext cx="1008062" cy="1008063"/>
          </a:xfrm>
          <a:prstGeom prst="flowChartConnector">
            <a:avLst/>
          </a:prstGeom>
          <a:solidFill>
            <a:srgbClr val="E7485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fr-FR" dirty="0"/>
              <a:t>2016</a:t>
            </a:r>
          </a:p>
        </p:txBody>
      </p:sp>
      <p:sp>
        <p:nvSpPr>
          <p:cNvPr id="14" name="Organigramme : Connecteur 13">
            <a:extLst>
              <a:ext uri="{FF2B5EF4-FFF2-40B4-BE49-F238E27FC236}">
                <a16:creationId xmlns:a16="http://schemas.microsoft.com/office/drawing/2014/main" id="{20208789-D4E8-42BD-AFDF-416EF74C3392}"/>
              </a:ext>
            </a:extLst>
          </p:cNvPr>
          <p:cNvSpPr/>
          <p:nvPr/>
        </p:nvSpPr>
        <p:spPr>
          <a:xfrm>
            <a:off x="4572000" y="1095375"/>
            <a:ext cx="1223963" cy="1223963"/>
          </a:xfrm>
          <a:prstGeom prst="flowChartConnector">
            <a:avLst/>
          </a:prstGeom>
          <a:solidFill>
            <a:srgbClr val="F3E03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fr-FR" dirty="0"/>
              <a:t>2017</a:t>
            </a:r>
          </a:p>
        </p:txBody>
      </p:sp>
      <p:sp>
        <p:nvSpPr>
          <p:cNvPr id="15" name="Organigramme : Connecteur 14">
            <a:extLst>
              <a:ext uri="{FF2B5EF4-FFF2-40B4-BE49-F238E27FC236}">
                <a16:creationId xmlns:a16="http://schemas.microsoft.com/office/drawing/2014/main" id="{4A321F15-E975-44F0-A504-265102D5ACD4}"/>
              </a:ext>
            </a:extLst>
          </p:cNvPr>
          <p:cNvSpPr/>
          <p:nvPr/>
        </p:nvSpPr>
        <p:spPr>
          <a:xfrm>
            <a:off x="4572000" y="2767013"/>
            <a:ext cx="1439863" cy="1439862"/>
          </a:xfrm>
          <a:prstGeom prst="flowChartConnector">
            <a:avLst/>
          </a:prstGeom>
          <a:solidFill>
            <a:srgbClr val="5EC4E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fr-FR" dirty="0"/>
              <a:t>2018</a:t>
            </a:r>
          </a:p>
        </p:txBody>
      </p:sp>
      <p:sp>
        <p:nvSpPr>
          <p:cNvPr id="16" name="Organigramme : Connecteur 15">
            <a:extLst>
              <a:ext uri="{FF2B5EF4-FFF2-40B4-BE49-F238E27FC236}">
                <a16:creationId xmlns:a16="http://schemas.microsoft.com/office/drawing/2014/main" id="{77A2353C-5F80-4E36-9B0B-7B68A11295DE}"/>
              </a:ext>
            </a:extLst>
          </p:cNvPr>
          <p:cNvSpPr/>
          <p:nvPr/>
        </p:nvSpPr>
        <p:spPr>
          <a:xfrm>
            <a:off x="2787650" y="2730500"/>
            <a:ext cx="1620838" cy="1620838"/>
          </a:xfrm>
          <a:prstGeom prst="flowChartConnector">
            <a:avLst/>
          </a:prstGeom>
          <a:solidFill>
            <a:srgbClr val="95C04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fr-FR" dirty="0"/>
              <a:t>2019</a:t>
            </a:r>
          </a:p>
        </p:txBody>
      </p:sp>
      <p:cxnSp>
        <p:nvCxnSpPr>
          <p:cNvPr id="19" name="Connecteur droit 18">
            <a:extLst>
              <a:ext uri="{FF2B5EF4-FFF2-40B4-BE49-F238E27FC236}">
                <a16:creationId xmlns:a16="http://schemas.microsoft.com/office/drawing/2014/main" id="{B852D54B-2147-43A4-B945-420ED0102790}"/>
              </a:ext>
            </a:extLst>
          </p:cNvPr>
          <p:cNvCxnSpPr>
            <a:cxnSpLocks/>
            <a:endCxn id="12" idx="1"/>
          </p:cNvCxnSpPr>
          <p:nvPr/>
        </p:nvCxnSpPr>
        <p:spPr>
          <a:xfrm>
            <a:off x="2098675" y="1227138"/>
            <a:ext cx="923925" cy="25400"/>
          </a:xfrm>
          <a:prstGeom prst="line">
            <a:avLst/>
          </a:prstGeom>
          <a:ln w="12700"/>
        </p:spPr>
        <p:style>
          <a:lnRef idx="2">
            <a:schemeClr val="accent1"/>
          </a:lnRef>
          <a:fillRef idx="0">
            <a:schemeClr val="accent1"/>
          </a:fillRef>
          <a:effectRef idx="1">
            <a:schemeClr val="accent1"/>
          </a:effectRef>
          <a:fontRef idx="minor">
            <a:schemeClr val="tx1"/>
          </a:fontRef>
        </p:style>
      </p:cxnSp>
      <p:pic>
        <p:nvPicPr>
          <p:cNvPr id="33" name="Image 32">
            <a:extLst>
              <a:ext uri="{FF2B5EF4-FFF2-40B4-BE49-F238E27FC236}">
                <a16:creationId xmlns:a16="http://schemas.microsoft.com/office/drawing/2014/main" id="{0285CC51-9074-4125-8740-90C6734F5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5" y="995363"/>
            <a:ext cx="957263"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 33">
            <a:extLst>
              <a:ext uri="{FF2B5EF4-FFF2-40B4-BE49-F238E27FC236}">
                <a16:creationId xmlns:a16="http://schemas.microsoft.com/office/drawing/2014/main" id="{7E7D0DFF-AC1D-42E9-A2A9-564DB443D1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9550" y="1104900"/>
            <a:ext cx="25082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Image 34">
            <a:extLst>
              <a:ext uri="{FF2B5EF4-FFF2-40B4-BE49-F238E27FC236}">
                <a16:creationId xmlns:a16="http://schemas.microsoft.com/office/drawing/2014/main" id="{B7D3836C-2F9A-4697-A485-D2B5BBA31C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5938" y="1104900"/>
            <a:ext cx="25241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 name="Connecteur droit 37">
            <a:extLst>
              <a:ext uri="{FF2B5EF4-FFF2-40B4-BE49-F238E27FC236}">
                <a16:creationId xmlns:a16="http://schemas.microsoft.com/office/drawing/2014/main" id="{469F4F75-7DEA-43AA-92EA-E2B4863933D3}"/>
              </a:ext>
            </a:extLst>
          </p:cNvPr>
          <p:cNvCxnSpPr>
            <a:cxnSpLocks/>
          </p:cNvCxnSpPr>
          <p:nvPr/>
        </p:nvCxnSpPr>
        <p:spPr>
          <a:xfrm>
            <a:off x="5735638" y="1439863"/>
            <a:ext cx="776287" cy="0"/>
          </a:xfrm>
          <a:prstGeom prst="line">
            <a:avLst/>
          </a:prstGeom>
          <a:ln w="12700"/>
        </p:spPr>
        <p:style>
          <a:lnRef idx="2">
            <a:schemeClr val="accent1"/>
          </a:lnRef>
          <a:fillRef idx="0">
            <a:schemeClr val="accent1"/>
          </a:fillRef>
          <a:effectRef idx="1">
            <a:schemeClr val="accent1"/>
          </a:effectRef>
          <a:fontRef idx="minor">
            <a:schemeClr val="tx1"/>
          </a:fontRef>
        </p:style>
      </p:cxnSp>
      <p:pic>
        <p:nvPicPr>
          <p:cNvPr id="41" name="Image 40">
            <a:extLst>
              <a:ext uri="{FF2B5EF4-FFF2-40B4-BE49-F238E27FC236}">
                <a16:creationId xmlns:a16="http://schemas.microsoft.com/office/drawing/2014/main" id="{251C9E1E-D07D-4411-A4D0-0DD80E7249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7175" y="1316038"/>
            <a:ext cx="2508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Image 41">
            <a:extLst>
              <a:ext uri="{FF2B5EF4-FFF2-40B4-BE49-F238E27FC236}">
                <a16:creationId xmlns:a16="http://schemas.microsoft.com/office/drawing/2014/main" id="{C932588C-F166-4514-BCCF-4A81F5E15A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3400" y="1316038"/>
            <a:ext cx="25241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Image 42">
            <a:extLst>
              <a:ext uri="{FF2B5EF4-FFF2-40B4-BE49-F238E27FC236}">
                <a16:creationId xmlns:a16="http://schemas.microsoft.com/office/drawing/2014/main" id="{61CB1735-4619-4477-AAC2-74C47E4508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1213" y="1316038"/>
            <a:ext cx="2524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Image 43">
            <a:extLst>
              <a:ext uri="{FF2B5EF4-FFF2-40B4-BE49-F238E27FC236}">
                <a16:creationId xmlns:a16="http://schemas.microsoft.com/office/drawing/2014/main" id="{290A9A4F-41E6-4A6F-B989-5CDE3247100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93063" y="1312863"/>
            <a:ext cx="2508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 44">
            <a:extLst>
              <a:ext uri="{FF2B5EF4-FFF2-40B4-BE49-F238E27FC236}">
                <a16:creationId xmlns:a16="http://schemas.microsoft.com/office/drawing/2014/main" id="{BF0DD0F8-A68B-436E-9158-C1D7DD09941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37438" y="1304925"/>
            <a:ext cx="25241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Image 45">
            <a:extLst>
              <a:ext uri="{FF2B5EF4-FFF2-40B4-BE49-F238E27FC236}">
                <a16:creationId xmlns:a16="http://schemas.microsoft.com/office/drawing/2014/main" id="{80402AD7-D359-4886-B453-1D1F576F352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15250" y="132080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7" name="Connecteur droit 46">
            <a:extLst>
              <a:ext uri="{FF2B5EF4-FFF2-40B4-BE49-F238E27FC236}">
                <a16:creationId xmlns:a16="http://schemas.microsoft.com/office/drawing/2014/main" id="{723000F3-9AA5-4A32-B0A5-0766632BDAA1}"/>
              </a:ext>
            </a:extLst>
          </p:cNvPr>
          <p:cNvCxnSpPr>
            <a:cxnSpLocks/>
            <a:stCxn id="50" idx="3"/>
            <a:endCxn id="12" idx="3"/>
          </p:cNvCxnSpPr>
          <p:nvPr/>
        </p:nvCxnSpPr>
        <p:spPr>
          <a:xfrm flipV="1">
            <a:off x="2246313" y="1965325"/>
            <a:ext cx="776287" cy="204788"/>
          </a:xfrm>
          <a:prstGeom prst="line">
            <a:avLst/>
          </a:prstGeom>
          <a:ln w="1270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48" name="ZoneTexte 47">
            <a:extLst>
              <a:ext uri="{FF2B5EF4-FFF2-40B4-BE49-F238E27FC236}">
                <a16:creationId xmlns:a16="http://schemas.microsoft.com/office/drawing/2014/main" id="{27D74874-74BD-4604-BFFB-1327A62CDC3D}"/>
              </a:ext>
            </a:extLst>
          </p:cNvPr>
          <p:cNvSpPr txBox="1"/>
          <p:nvPr/>
        </p:nvSpPr>
        <p:spPr>
          <a:xfrm>
            <a:off x="479425" y="1470025"/>
            <a:ext cx="1876425" cy="430213"/>
          </a:xfrm>
          <a:prstGeom prst="rect">
            <a:avLst/>
          </a:prstGeom>
          <a:noFill/>
        </p:spPr>
        <p:txBody>
          <a:bodyPr>
            <a:spAutoFit/>
          </a:bodyPr>
          <a:lstStyle/>
          <a:p>
            <a:pPr eaLnBrk="1" fontAlgn="auto" hangingPunct="1">
              <a:spcBef>
                <a:spcPts val="0"/>
              </a:spcBef>
              <a:spcAft>
                <a:spcPts val="0"/>
              </a:spcAft>
              <a:defRPr/>
            </a:pPr>
            <a:r>
              <a:rPr lang="fr-FR" sz="1050" dirty="0">
                <a:solidFill>
                  <a:schemeClr val="accent6">
                    <a:lumMod val="50000"/>
                  </a:schemeClr>
                </a:solidFill>
                <a:latin typeface="+mn-lt"/>
              </a:rPr>
              <a:t>Annuaires de compétences, essais cliniques</a:t>
            </a:r>
          </a:p>
        </p:txBody>
      </p:sp>
      <p:sp>
        <p:nvSpPr>
          <p:cNvPr id="50" name="ZoneTexte 49">
            <a:extLst>
              <a:ext uri="{FF2B5EF4-FFF2-40B4-BE49-F238E27FC236}">
                <a16:creationId xmlns:a16="http://schemas.microsoft.com/office/drawing/2014/main" id="{D6EA9D3A-A284-4EB6-86CA-112E1A74CF87}"/>
              </a:ext>
            </a:extLst>
          </p:cNvPr>
          <p:cNvSpPr txBox="1"/>
          <p:nvPr/>
        </p:nvSpPr>
        <p:spPr>
          <a:xfrm>
            <a:off x="455613" y="2039938"/>
            <a:ext cx="1790700" cy="261937"/>
          </a:xfrm>
          <a:prstGeom prst="rect">
            <a:avLst/>
          </a:prstGeom>
          <a:noFill/>
        </p:spPr>
        <p:txBody>
          <a:bodyPr wrap="none">
            <a:spAutoFit/>
          </a:bodyPr>
          <a:lstStyle/>
          <a:p>
            <a:pPr eaLnBrk="1" fontAlgn="auto" hangingPunct="1">
              <a:spcBef>
                <a:spcPts val="0"/>
              </a:spcBef>
              <a:spcAft>
                <a:spcPts val="0"/>
              </a:spcAft>
              <a:defRPr/>
            </a:pPr>
            <a:r>
              <a:rPr lang="fr-FR" sz="1050" dirty="0">
                <a:solidFill>
                  <a:schemeClr val="bg2">
                    <a:lumMod val="25000"/>
                  </a:schemeClr>
                </a:solidFill>
                <a:latin typeface="+mn-lt"/>
              </a:rPr>
              <a:t>Abonnement thématiques</a:t>
            </a:r>
          </a:p>
        </p:txBody>
      </p:sp>
      <p:sp>
        <p:nvSpPr>
          <p:cNvPr id="51" name="ZoneTexte 50">
            <a:extLst>
              <a:ext uri="{FF2B5EF4-FFF2-40B4-BE49-F238E27FC236}">
                <a16:creationId xmlns:a16="http://schemas.microsoft.com/office/drawing/2014/main" id="{A2A6D274-D749-446F-9DE2-DDDA318F6E65}"/>
              </a:ext>
            </a:extLst>
          </p:cNvPr>
          <p:cNvSpPr txBox="1"/>
          <p:nvPr/>
        </p:nvSpPr>
        <p:spPr>
          <a:xfrm>
            <a:off x="6569075" y="1693863"/>
            <a:ext cx="2095500" cy="261937"/>
          </a:xfrm>
          <a:prstGeom prst="rect">
            <a:avLst/>
          </a:prstGeom>
          <a:noFill/>
        </p:spPr>
        <p:txBody>
          <a:bodyPr>
            <a:spAutoFit/>
          </a:bodyPr>
          <a:lstStyle/>
          <a:p>
            <a:pPr eaLnBrk="1" fontAlgn="auto" hangingPunct="1">
              <a:spcBef>
                <a:spcPts val="0"/>
              </a:spcBef>
              <a:spcAft>
                <a:spcPts val="0"/>
              </a:spcAft>
              <a:defRPr/>
            </a:pPr>
            <a:r>
              <a:rPr lang="fr-FR" sz="1050" dirty="0">
                <a:solidFill>
                  <a:schemeClr val="accent6">
                    <a:lumMod val="50000"/>
                  </a:schemeClr>
                </a:solidFill>
                <a:latin typeface="+mn-lt"/>
              </a:rPr>
              <a:t>Annuaire des organisations</a:t>
            </a:r>
          </a:p>
        </p:txBody>
      </p:sp>
      <p:cxnSp>
        <p:nvCxnSpPr>
          <p:cNvPr id="52" name="Connecteur droit 51">
            <a:extLst>
              <a:ext uri="{FF2B5EF4-FFF2-40B4-BE49-F238E27FC236}">
                <a16:creationId xmlns:a16="http://schemas.microsoft.com/office/drawing/2014/main" id="{F8F3C5AA-B2C4-4568-90E6-8FD3780D285D}"/>
              </a:ext>
            </a:extLst>
          </p:cNvPr>
          <p:cNvCxnSpPr>
            <a:cxnSpLocks/>
            <a:stCxn id="15" idx="7"/>
            <a:endCxn id="53" idx="1"/>
          </p:cNvCxnSpPr>
          <p:nvPr/>
        </p:nvCxnSpPr>
        <p:spPr>
          <a:xfrm>
            <a:off x="5800725" y="2978150"/>
            <a:ext cx="955675" cy="28575"/>
          </a:xfrm>
          <a:prstGeom prst="line">
            <a:avLst/>
          </a:prstGeom>
          <a:ln w="12700"/>
        </p:spPr>
        <p:style>
          <a:lnRef idx="2">
            <a:schemeClr val="accent1"/>
          </a:lnRef>
          <a:fillRef idx="0">
            <a:schemeClr val="accent1"/>
          </a:fillRef>
          <a:effectRef idx="1">
            <a:schemeClr val="accent1"/>
          </a:effectRef>
          <a:fontRef idx="minor">
            <a:schemeClr val="tx1"/>
          </a:fontRef>
        </p:style>
      </p:cxnSp>
      <p:pic>
        <p:nvPicPr>
          <p:cNvPr id="53" name="Image 52">
            <a:extLst>
              <a:ext uri="{FF2B5EF4-FFF2-40B4-BE49-F238E27FC236}">
                <a16:creationId xmlns:a16="http://schemas.microsoft.com/office/drawing/2014/main" id="{B0F50C40-3E0C-4DAA-8A7F-30A0AFC511D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56400" y="2879725"/>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Image 53">
            <a:extLst>
              <a:ext uri="{FF2B5EF4-FFF2-40B4-BE49-F238E27FC236}">
                <a16:creationId xmlns:a16="http://schemas.microsoft.com/office/drawing/2014/main" id="{2D0B0FF3-37D8-4A7B-969A-A94E9771FC0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35800" y="2886075"/>
            <a:ext cx="25241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ZoneTexte 54">
            <a:extLst>
              <a:ext uri="{FF2B5EF4-FFF2-40B4-BE49-F238E27FC236}">
                <a16:creationId xmlns:a16="http://schemas.microsoft.com/office/drawing/2014/main" id="{230A7087-087E-43C8-AC9D-CAA6384B4353}"/>
              </a:ext>
            </a:extLst>
          </p:cNvPr>
          <p:cNvSpPr txBox="1"/>
          <p:nvPr/>
        </p:nvSpPr>
        <p:spPr>
          <a:xfrm>
            <a:off x="6656388" y="3381375"/>
            <a:ext cx="2414587" cy="260350"/>
          </a:xfrm>
          <a:prstGeom prst="rect">
            <a:avLst/>
          </a:prstGeom>
          <a:noFill/>
        </p:spPr>
        <p:txBody>
          <a:bodyPr>
            <a:spAutoFit/>
          </a:bodyPr>
          <a:lstStyle/>
          <a:p>
            <a:pPr eaLnBrk="1" fontAlgn="auto" hangingPunct="1">
              <a:spcBef>
                <a:spcPts val="0"/>
              </a:spcBef>
              <a:spcAft>
                <a:spcPts val="0"/>
              </a:spcAft>
              <a:defRPr/>
            </a:pPr>
            <a:r>
              <a:rPr lang="fr-FR" sz="1050" dirty="0">
                <a:solidFill>
                  <a:schemeClr val="accent6">
                    <a:lumMod val="50000"/>
                  </a:schemeClr>
                </a:solidFill>
                <a:latin typeface="+mn-lt"/>
              </a:rPr>
              <a:t>Annuaire global des compétences</a:t>
            </a:r>
          </a:p>
        </p:txBody>
      </p:sp>
      <p:sp>
        <p:nvSpPr>
          <p:cNvPr id="57" name="ZoneTexte 56">
            <a:extLst>
              <a:ext uri="{FF2B5EF4-FFF2-40B4-BE49-F238E27FC236}">
                <a16:creationId xmlns:a16="http://schemas.microsoft.com/office/drawing/2014/main" id="{3F7CDE6A-B884-44D2-A961-CA7C0AA2D062}"/>
              </a:ext>
            </a:extLst>
          </p:cNvPr>
          <p:cNvSpPr txBox="1"/>
          <p:nvPr/>
        </p:nvSpPr>
        <p:spPr>
          <a:xfrm>
            <a:off x="6707188" y="3768725"/>
            <a:ext cx="2260600" cy="738188"/>
          </a:xfrm>
          <a:prstGeom prst="rect">
            <a:avLst/>
          </a:prstGeom>
          <a:noFill/>
        </p:spPr>
        <p:txBody>
          <a:bodyPr>
            <a:spAutoFit/>
          </a:bodyPr>
          <a:lstStyle>
            <a:defPPr>
              <a:defRPr lang="fr-FR"/>
            </a:defPPr>
            <a:lvl1pPr>
              <a:defRPr sz="1100">
                <a:solidFill>
                  <a:schemeClr val="bg2">
                    <a:lumMod val="25000"/>
                  </a:schemeClr>
                </a:solidFill>
              </a:defRPr>
            </a:lvl1pPr>
          </a:lstStyle>
          <a:p>
            <a:pPr eaLnBrk="1" fontAlgn="auto" hangingPunct="1">
              <a:spcBef>
                <a:spcPts val="0"/>
              </a:spcBef>
              <a:spcAft>
                <a:spcPts val="0"/>
              </a:spcAft>
              <a:defRPr/>
            </a:pPr>
            <a:r>
              <a:rPr lang="fr-FR" sz="1050" dirty="0">
                <a:latin typeface="+mn-lt"/>
              </a:rPr>
              <a:t>Répertoire de documents</a:t>
            </a:r>
          </a:p>
          <a:p>
            <a:pPr eaLnBrk="1" fontAlgn="auto" hangingPunct="1">
              <a:spcBef>
                <a:spcPts val="0"/>
              </a:spcBef>
              <a:spcAft>
                <a:spcPts val="0"/>
              </a:spcAft>
              <a:defRPr/>
            </a:pPr>
            <a:r>
              <a:rPr lang="fr-FR" sz="1050" dirty="0">
                <a:latin typeface="+mn-lt"/>
              </a:rPr>
              <a:t>Fonctionnalités des annuaires : compte utilisateur, cartographie, fiches multi-annuaires</a:t>
            </a:r>
          </a:p>
        </p:txBody>
      </p:sp>
      <p:cxnSp>
        <p:nvCxnSpPr>
          <p:cNvPr id="59" name="Connecteur droit 58">
            <a:extLst>
              <a:ext uri="{FF2B5EF4-FFF2-40B4-BE49-F238E27FC236}">
                <a16:creationId xmlns:a16="http://schemas.microsoft.com/office/drawing/2014/main" id="{57DF35BE-63B0-4F4D-AF64-4F2189A69A52}"/>
              </a:ext>
            </a:extLst>
          </p:cNvPr>
          <p:cNvCxnSpPr>
            <a:cxnSpLocks/>
            <a:stCxn id="15" idx="5"/>
            <a:endCxn id="57" idx="1"/>
          </p:cNvCxnSpPr>
          <p:nvPr/>
        </p:nvCxnSpPr>
        <p:spPr>
          <a:xfrm>
            <a:off x="5800725" y="3995738"/>
            <a:ext cx="906463" cy="141287"/>
          </a:xfrm>
          <a:prstGeom prst="line">
            <a:avLst/>
          </a:prstGeom>
          <a:ln w="1270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4" name="Connecteur droit 63">
            <a:extLst>
              <a:ext uri="{FF2B5EF4-FFF2-40B4-BE49-F238E27FC236}">
                <a16:creationId xmlns:a16="http://schemas.microsoft.com/office/drawing/2014/main" id="{73BB4A0A-8E32-47C8-AE58-1860D628195B}"/>
              </a:ext>
            </a:extLst>
          </p:cNvPr>
          <p:cNvCxnSpPr>
            <a:cxnSpLocks/>
            <a:stCxn id="48" idx="3"/>
            <a:endCxn id="12" idx="2"/>
          </p:cNvCxnSpPr>
          <p:nvPr/>
        </p:nvCxnSpPr>
        <p:spPr>
          <a:xfrm flipV="1">
            <a:off x="2355850" y="1609725"/>
            <a:ext cx="519113" cy="74613"/>
          </a:xfrm>
          <a:prstGeom prst="line">
            <a:avLst/>
          </a:prstGeom>
          <a:ln w="1270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69" name="Connecteur droit 68">
            <a:extLst>
              <a:ext uri="{FF2B5EF4-FFF2-40B4-BE49-F238E27FC236}">
                <a16:creationId xmlns:a16="http://schemas.microsoft.com/office/drawing/2014/main" id="{1C1AAB41-AB69-41D9-A089-2B6F2E308B49}"/>
              </a:ext>
            </a:extLst>
          </p:cNvPr>
          <p:cNvCxnSpPr>
            <a:cxnSpLocks/>
            <a:stCxn id="14" idx="6"/>
            <a:endCxn id="51" idx="1"/>
          </p:cNvCxnSpPr>
          <p:nvPr/>
        </p:nvCxnSpPr>
        <p:spPr>
          <a:xfrm>
            <a:off x="5795963" y="1708150"/>
            <a:ext cx="773112" cy="115888"/>
          </a:xfrm>
          <a:prstGeom prst="line">
            <a:avLst/>
          </a:prstGeom>
          <a:ln w="1270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73" name="Connecteur droit 72">
            <a:extLst>
              <a:ext uri="{FF2B5EF4-FFF2-40B4-BE49-F238E27FC236}">
                <a16:creationId xmlns:a16="http://schemas.microsoft.com/office/drawing/2014/main" id="{884D4AB8-0F6F-4AF4-A710-6FF2CB71A652}"/>
              </a:ext>
            </a:extLst>
          </p:cNvPr>
          <p:cNvCxnSpPr>
            <a:cxnSpLocks/>
            <a:stCxn id="15" idx="6"/>
            <a:endCxn id="55" idx="1"/>
          </p:cNvCxnSpPr>
          <p:nvPr/>
        </p:nvCxnSpPr>
        <p:spPr>
          <a:xfrm>
            <a:off x="6011863" y="3486150"/>
            <a:ext cx="644525" cy="25400"/>
          </a:xfrm>
          <a:prstGeom prst="line">
            <a:avLst/>
          </a:prstGeom>
          <a:ln w="1270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
        <p:nvSpPr>
          <p:cNvPr id="77" name="ZoneTexte 76">
            <a:extLst>
              <a:ext uri="{FF2B5EF4-FFF2-40B4-BE49-F238E27FC236}">
                <a16:creationId xmlns:a16="http://schemas.microsoft.com/office/drawing/2014/main" id="{CE66D4D0-92C6-45B5-A5F2-3A674A8F1246}"/>
              </a:ext>
            </a:extLst>
          </p:cNvPr>
          <p:cNvSpPr txBox="1"/>
          <p:nvPr/>
        </p:nvSpPr>
        <p:spPr>
          <a:xfrm>
            <a:off x="566738" y="3381375"/>
            <a:ext cx="1427162" cy="430213"/>
          </a:xfrm>
          <a:prstGeom prst="rect">
            <a:avLst/>
          </a:prstGeom>
          <a:noFill/>
        </p:spPr>
        <p:txBody>
          <a:bodyPr>
            <a:spAutoFit/>
          </a:bodyPr>
          <a:lstStyle/>
          <a:p>
            <a:pPr eaLnBrk="1" fontAlgn="auto" hangingPunct="1">
              <a:spcBef>
                <a:spcPts val="0"/>
              </a:spcBef>
              <a:spcAft>
                <a:spcPts val="0"/>
              </a:spcAft>
              <a:defRPr/>
            </a:pPr>
            <a:r>
              <a:rPr lang="fr-FR" sz="1050" dirty="0">
                <a:solidFill>
                  <a:schemeClr val="accent6">
                    <a:lumMod val="50000"/>
                  </a:schemeClr>
                </a:solidFill>
                <a:latin typeface="+mn-lt"/>
              </a:rPr>
              <a:t>Annuaire des essais cliniques actualisés</a:t>
            </a:r>
          </a:p>
        </p:txBody>
      </p:sp>
      <p:cxnSp>
        <p:nvCxnSpPr>
          <p:cNvPr id="78" name="Connecteur droit 77">
            <a:extLst>
              <a:ext uri="{FF2B5EF4-FFF2-40B4-BE49-F238E27FC236}">
                <a16:creationId xmlns:a16="http://schemas.microsoft.com/office/drawing/2014/main" id="{69B6C3CB-1B8B-4076-B374-72EB6BC9F57A}"/>
              </a:ext>
            </a:extLst>
          </p:cNvPr>
          <p:cNvCxnSpPr>
            <a:cxnSpLocks/>
            <a:stCxn id="77" idx="3"/>
            <a:endCxn id="16" idx="2"/>
          </p:cNvCxnSpPr>
          <p:nvPr/>
        </p:nvCxnSpPr>
        <p:spPr>
          <a:xfrm flipV="1">
            <a:off x="1993900" y="3541713"/>
            <a:ext cx="793750" cy="53975"/>
          </a:xfrm>
          <a:prstGeom prst="line">
            <a:avLst/>
          </a:prstGeom>
          <a:ln w="1270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82" name="Connecteur droit 81">
            <a:extLst>
              <a:ext uri="{FF2B5EF4-FFF2-40B4-BE49-F238E27FC236}">
                <a16:creationId xmlns:a16="http://schemas.microsoft.com/office/drawing/2014/main" id="{7B6F7E81-5F87-48A4-B59A-389B0F8F1FBE}"/>
              </a:ext>
            </a:extLst>
          </p:cNvPr>
          <p:cNvCxnSpPr>
            <a:cxnSpLocks/>
            <a:endCxn id="16" idx="1"/>
          </p:cNvCxnSpPr>
          <p:nvPr/>
        </p:nvCxnSpPr>
        <p:spPr>
          <a:xfrm>
            <a:off x="1863725" y="2965450"/>
            <a:ext cx="1162050" cy="3175"/>
          </a:xfrm>
          <a:prstGeom prst="line">
            <a:avLst/>
          </a:prstGeom>
          <a:ln w="12700"/>
        </p:spPr>
        <p:style>
          <a:lnRef idx="2">
            <a:schemeClr val="accent1"/>
          </a:lnRef>
          <a:fillRef idx="0">
            <a:schemeClr val="accent1"/>
          </a:fillRef>
          <a:effectRef idx="1">
            <a:schemeClr val="accent1"/>
          </a:effectRef>
          <a:fontRef idx="minor">
            <a:schemeClr val="tx1"/>
          </a:fontRef>
        </p:style>
      </p:cxnSp>
      <p:pic>
        <p:nvPicPr>
          <p:cNvPr id="85" name="Image 84">
            <a:extLst>
              <a:ext uri="{FF2B5EF4-FFF2-40B4-BE49-F238E27FC236}">
                <a16:creationId xmlns:a16="http://schemas.microsoft.com/office/drawing/2014/main" id="{1426D339-05BC-4B67-ACE2-1C99C7D420E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79513" y="2833688"/>
            <a:ext cx="2889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Image 85">
            <a:extLst>
              <a:ext uri="{FF2B5EF4-FFF2-40B4-BE49-F238E27FC236}">
                <a16:creationId xmlns:a16="http://schemas.microsoft.com/office/drawing/2014/main" id="{540177D3-8041-4626-976F-CAAA3EA7639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17650" y="2824163"/>
            <a:ext cx="28733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Image 98">
            <a:extLst>
              <a:ext uri="{FF2B5EF4-FFF2-40B4-BE49-F238E27FC236}">
                <a16:creationId xmlns:a16="http://schemas.microsoft.com/office/drawing/2014/main" id="{008399BC-BB51-4BCE-A300-D3EFC458248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31125" y="31178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Image 100">
            <a:extLst>
              <a:ext uri="{FF2B5EF4-FFF2-40B4-BE49-F238E27FC236}">
                <a16:creationId xmlns:a16="http://schemas.microsoft.com/office/drawing/2014/main" id="{4209FA43-C38D-44C7-8422-03FD26439F5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448550" y="3114675"/>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Image 102">
            <a:extLst>
              <a:ext uri="{FF2B5EF4-FFF2-40B4-BE49-F238E27FC236}">
                <a16:creationId xmlns:a16="http://schemas.microsoft.com/office/drawing/2014/main" id="{50FEF8A8-BDD8-4D0E-B55C-C7A6397F186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21638" y="3119438"/>
            <a:ext cx="25241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Image 104">
            <a:extLst>
              <a:ext uri="{FF2B5EF4-FFF2-40B4-BE49-F238E27FC236}">
                <a16:creationId xmlns:a16="http://schemas.microsoft.com/office/drawing/2014/main" id="{5C02DED1-4C8F-4611-A7E6-4F3AA1C9BEF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128000" y="2865438"/>
            <a:ext cx="25241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Image 106">
            <a:extLst>
              <a:ext uri="{FF2B5EF4-FFF2-40B4-BE49-F238E27FC236}">
                <a16:creationId xmlns:a16="http://schemas.microsoft.com/office/drawing/2014/main" id="{37040CB7-147F-4F68-88EF-F7CDC9C0553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859713" y="2879725"/>
            <a:ext cx="25241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Image 108">
            <a:extLst>
              <a:ext uri="{FF2B5EF4-FFF2-40B4-BE49-F238E27FC236}">
                <a16:creationId xmlns:a16="http://schemas.microsoft.com/office/drawing/2014/main" id="{9E09AE4C-8FF8-4FA1-A70C-85280CA11B3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585075" y="2886075"/>
            <a:ext cx="25241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Image 110">
            <a:extLst>
              <a:ext uri="{FF2B5EF4-FFF2-40B4-BE49-F238E27FC236}">
                <a16:creationId xmlns:a16="http://schemas.microsoft.com/office/drawing/2014/main" id="{41368894-C118-43A7-8E2F-46FC11E13C4E}"/>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316788" y="2876550"/>
            <a:ext cx="25241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 name="ZoneTexte 111">
            <a:extLst>
              <a:ext uri="{FF2B5EF4-FFF2-40B4-BE49-F238E27FC236}">
                <a16:creationId xmlns:a16="http://schemas.microsoft.com/office/drawing/2014/main" id="{F09AB020-F632-494E-ABBB-CF1A6D5626EE}"/>
              </a:ext>
            </a:extLst>
          </p:cNvPr>
          <p:cNvSpPr txBox="1"/>
          <p:nvPr/>
        </p:nvSpPr>
        <p:spPr>
          <a:xfrm>
            <a:off x="6559550" y="1965325"/>
            <a:ext cx="2260600" cy="414338"/>
          </a:xfrm>
          <a:prstGeom prst="rect">
            <a:avLst/>
          </a:prstGeom>
          <a:noFill/>
        </p:spPr>
        <p:txBody>
          <a:bodyPr>
            <a:spAutoFit/>
          </a:bodyPr>
          <a:lstStyle>
            <a:defPPr>
              <a:defRPr lang="fr-FR"/>
            </a:defPPr>
            <a:lvl1pPr>
              <a:defRPr sz="1100">
                <a:solidFill>
                  <a:schemeClr val="bg2">
                    <a:lumMod val="25000"/>
                  </a:schemeClr>
                </a:solidFill>
              </a:defRPr>
            </a:lvl1pPr>
          </a:lstStyle>
          <a:p>
            <a:pPr eaLnBrk="1" fontAlgn="auto" hangingPunct="1">
              <a:spcBef>
                <a:spcPts val="0"/>
              </a:spcBef>
              <a:spcAft>
                <a:spcPts val="0"/>
              </a:spcAft>
              <a:defRPr/>
            </a:pPr>
            <a:r>
              <a:rPr lang="fr-FR" sz="1050" dirty="0">
                <a:latin typeface="+mn-lt"/>
              </a:rPr>
              <a:t>Recherche par profil et étapes du parcours</a:t>
            </a:r>
          </a:p>
        </p:txBody>
      </p:sp>
      <p:cxnSp>
        <p:nvCxnSpPr>
          <p:cNvPr id="113" name="Connecteur droit 112">
            <a:extLst>
              <a:ext uri="{FF2B5EF4-FFF2-40B4-BE49-F238E27FC236}">
                <a16:creationId xmlns:a16="http://schemas.microsoft.com/office/drawing/2014/main" id="{A0D972C8-A785-4406-8A8F-09D185DD4E94}"/>
              </a:ext>
            </a:extLst>
          </p:cNvPr>
          <p:cNvCxnSpPr>
            <a:cxnSpLocks/>
            <a:stCxn id="14" idx="5"/>
            <a:endCxn id="112" idx="1"/>
          </p:cNvCxnSpPr>
          <p:nvPr/>
        </p:nvCxnSpPr>
        <p:spPr>
          <a:xfrm>
            <a:off x="5616575" y="2139950"/>
            <a:ext cx="942975" cy="33338"/>
          </a:xfrm>
          <a:prstGeom prst="line">
            <a:avLst/>
          </a:prstGeom>
          <a:ln w="1270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fade">
                                      <p:cBhvr>
                                        <p:cTn id="7" dur="500"/>
                                        <p:tgtEl>
                                          <p:spTgt spid="12">
                                            <p:bg/>
                                          </p:spTgt>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par>
                                <p:cTn id="11" presetID="32" presetClass="emph" presetSubtype="0" fill="hold" grpId="0" nodeType="withEffect">
                                  <p:stCondLst>
                                    <p:cond delay="0"/>
                                  </p:stCondLst>
                                  <p:childTnLst>
                                    <p:animRot by="120000">
                                      <p:cBhvr>
                                        <p:cTn id="12" dur="100" fill="hold">
                                          <p:stCondLst>
                                            <p:cond delay="0"/>
                                          </p:stCondLst>
                                        </p:cTn>
                                        <p:tgtEl>
                                          <p:spTgt spid="12">
                                            <p:bg/>
                                          </p:spTgt>
                                        </p:tgtEl>
                                        <p:attrNameLst>
                                          <p:attrName>r</p:attrName>
                                        </p:attrNameLst>
                                      </p:cBhvr>
                                    </p:animRot>
                                    <p:animRot by="-240000">
                                      <p:cBhvr>
                                        <p:cTn id="13" dur="200" fill="hold">
                                          <p:stCondLst>
                                            <p:cond delay="200"/>
                                          </p:stCondLst>
                                        </p:cTn>
                                        <p:tgtEl>
                                          <p:spTgt spid="12">
                                            <p:bg/>
                                          </p:spTgt>
                                        </p:tgtEl>
                                        <p:attrNameLst>
                                          <p:attrName>r</p:attrName>
                                        </p:attrNameLst>
                                      </p:cBhvr>
                                    </p:animRot>
                                    <p:animRot by="240000">
                                      <p:cBhvr>
                                        <p:cTn id="14" dur="200" fill="hold">
                                          <p:stCondLst>
                                            <p:cond delay="400"/>
                                          </p:stCondLst>
                                        </p:cTn>
                                        <p:tgtEl>
                                          <p:spTgt spid="12">
                                            <p:bg/>
                                          </p:spTgt>
                                        </p:tgtEl>
                                        <p:attrNameLst>
                                          <p:attrName>r</p:attrName>
                                        </p:attrNameLst>
                                      </p:cBhvr>
                                    </p:animRot>
                                    <p:animRot by="-240000">
                                      <p:cBhvr>
                                        <p:cTn id="15" dur="200" fill="hold">
                                          <p:stCondLst>
                                            <p:cond delay="600"/>
                                          </p:stCondLst>
                                        </p:cTn>
                                        <p:tgtEl>
                                          <p:spTgt spid="12">
                                            <p:bg/>
                                          </p:spTgt>
                                        </p:tgtEl>
                                        <p:attrNameLst>
                                          <p:attrName>r</p:attrName>
                                        </p:attrNameLst>
                                      </p:cBhvr>
                                    </p:animRot>
                                    <p:animRot by="120000">
                                      <p:cBhvr>
                                        <p:cTn id="16" dur="200" fill="hold">
                                          <p:stCondLst>
                                            <p:cond delay="800"/>
                                          </p:stCondLst>
                                        </p:cTn>
                                        <p:tgtEl>
                                          <p:spTgt spid="12">
                                            <p:bg/>
                                          </p:spTgt>
                                        </p:tgtEl>
                                        <p:attrNameLst>
                                          <p:attrName>r</p:attrName>
                                        </p:attrNameLst>
                                      </p:cBhvr>
                                    </p:animRot>
                                  </p:childTnLst>
                                </p:cTn>
                              </p:par>
                              <p:par>
                                <p:cTn id="17" presetID="32" presetClass="emph" presetSubtype="0" fill="hold" grpId="0" nodeType="withEffect">
                                  <p:stCondLst>
                                    <p:cond delay="0"/>
                                  </p:stCondLst>
                                  <p:childTnLst>
                                    <p:animRot by="120000">
                                      <p:cBhvr>
                                        <p:cTn id="18" dur="100" fill="hold">
                                          <p:stCondLst>
                                            <p:cond delay="0"/>
                                          </p:stCondLst>
                                        </p:cTn>
                                        <p:tgtEl>
                                          <p:spTgt spid="12">
                                            <p:txEl>
                                              <p:pRg st="0" end="0"/>
                                            </p:txEl>
                                          </p:spTgt>
                                        </p:tgtEl>
                                        <p:attrNameLst>
                                          <p:attrName>r</p:attrName>
                                        </p:attrNameLst>
                                      </p:cBhvr>
                                    </p:animRot>
                                    <p:animRot by="-240000">
                                      <p:cBhvr>
                                        <p:cTn id="19" dur="200" fill="hold">
                                          <p:stCondLst>
                                            <p:cond delay="200"/>
                                          </p:stCondLst>
                                        </p:cTn>
                                        <p:tgtEl>
                                          <p:spTgt spid="12">
                                            <p:txEl>
                                              <p:pRg st="0" end="0"/>
                                            </p:txEl>
                                          </p:spTgt>
                                        </p:tgtEl>
                                        <p:attrNameLst>
                                          <p:attrName>r</p:attrName>
                                        </p:attrNameLst>
                                      </p:cBhvr>
                                    </p:animRot>
                                    <p:animRot by="240000">
                                      <p:cBhvr>
                                        <p:cTn id="20" dur="200" fill="hold">
                                          <p:stCondLst>
                                            <p:cond delay="400"/>
                                          </p:stCondLst>
                                        </p:cTn>
                                        <p:tgtEl>
                                          <p:spTgt spid="12">
                                            <p:txEl>
                                              <p:pRg st="0" end="0"/>
                                            </p:txEl>
                                          </p:spTgt>
                                        </p:tgtEl>
                                        <p:attrNameLst>
                                          <p:attrName>r</p:attrName>
                                        </p:attrNameLst>
                                      </p:cBhvr>
                                    </p:animRot>
                                    <p:animRot by="-240000">
                                      <p:cBhvr>
                                        <p:cTn id="21" dur="200" fill="hold">
                                          <p:stCondLst>
                                            <p:cond delay="600"/>
                                          </p:stCondLst>
                                        </p:cTn>
                                        <p:tgtEl>
                                          <p:spTgt spid="12">
                                            <p:txEl>
                                              <p:pRg st="0" end="0"/>
                                            </p:txEl>
                                          </p:spTgt>
                                        </p:tgtEl>
                                        <p:attrNameLst>
                                          <p:attrName>r</p:attrName>
                                        </p:attrNameLst>
                                      </p:cBhvr>
                                    </p:animRot>
                                    <p:animRot by="120000">
                                      <p:cBhvr>
                                        <p:cTn id="22" dur="200" fill="hold">
                                          <p:stCondLst>
                                            <p:cond delay="800"/>
                                          </p:stCondLst>
                                        </p:cTn>
                                        <p:tgtEl>
                                          <p:spTgt spid="12">
                                            <p:txEl>
                                              <p:pRg st="0" end="0"/>
                                            </p:txEl>
                                          </p:spTgt>
                                        </p:tgtEl>
                                        <p:attrNameLst>
                                          <p:attrName>r</p:attrName>
                                        </p:attrNameLst>
                                      </p:cBhvr>
                                    </p:animRot>
                                  </p:childTnLst>
                                </p:cTn>
                              </p:par>
                            </p:childTnLst>
                          </p:cTn>
                        </p:par>
                        <p:par>
                          <p:cTn id="23" fill="hold" nodeType="afterGroup">
                            <p:stCondLst>
                              <p:cond delay="1000"/>
                            </p:stCondLst>
                            <p:childTnLst>
                              <p:par>
                                <p:cTn id="24" presetID="2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right)">
                                      <p:cBhvr>
                                        <p:cTn id="26" dur="500"/>
                                        <p:tgtEl>
                                          <p:spTgt spid="19"/>
                                        </p:tgtEl>
                                      </p:cBhvr>
                                    </p:animEffect>
                                  </p:childTnLst>
                                </p:cTn>
                              </p:par>
                            </p:childTnLst>
                          </p:cTn>
                        </p:par>
                        <p:par>
                          <p:cTn id="27" fill="hold" nodeType="afterGroup">
                            <p:stCondLst>
                              <p:cond delay="1500"/>
                            </p:stCondLst>
                            <p:childTnLst>
                              <p:par>
                                <p:cTn id="28" presetID="1" presetClass="entr" presetSubtype="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childTnLst>
                          </p:cTn>
                        </p:par>
                        <p:par>
                          <p:cTn id="30" fill="hold" nodeType="afterGroup">
                            <p:stCondLst>
                              <p:cond delay="1500"/>
                            </p:stCondLst>
                            <p:childTnLst>
                              <p:par>
                                <p:cTn id="31" presetID="1" presetClass="entr" presetSubtype="0" fill="hold" nodeType="afterEffect">
                                  <p:stCondLst>
                                    <p:cond delay="250"/>
                                  </p:stCondLst>
                                  <p:childTnLst>
                                    <p:set>
                                      <p:cBhvr>
                                        <p:cTn id="32" dur="1" fill="hold">
                                          <p:stCondLst>
                                            <p:cond delay="0"/>
                                          </p:stCondLst>
                                        </p:cTn>
                                        <p:tgtEl>
                                          <p:spTgt spid="34"/>
                                        </p:tgtEl>
                                        <p:attrNameLst>
                                          <p:attrName>style.visibility</p:attrName>
                                        </p:attrNameLst>
                                      </p:cBhvr>
                                      <p:to>
                                        <p:strVal val="visible"/>
                                      </p:to>
                                    </p:set>
                                  </p:childTnLst>
                                </p:cTn>
                              </p:par>
                            </p:childTnLst>
                          </p:cTn>
                        </p:par>
                        <p:par>
                          <p:cTn id="33" fill="hold" nodeType="afterGroup">
                            <p:stCondLst>
                              <p:cond delay="1750"/>
                            </p:stCondLst>
                            <p:childTnLst>
                              <p:par>
                                <p:cTn id="34" presetID="1" presetClass="entr" presetSubtype="0" fill="hold" nodeType="afterEffect">
                                  <p:stCondLst>
                                    <p:cond delay="250"/>
                                  </p:stCondLst>
                                  <p:childTnLst>
                                    <p:set>
                                      <p:cBhvr>
                                        <p:cTn id="35" dur="1" fill="hold">
                                          <p:stCondLst>
                                            <p:cond delay="0"/>
                                          </p:stCondLst>
                                        </p:cTn>
                                        <p:tgtEl>
                                          <p:spTgt spid="33"/>
                                        </p:tgtEl>
                                        <p:attrNameLst>
                                          <p:attrName>style.visibility</p:attrName>
                                        </p:attrNameLst>
                                      </p:cBhvr>
                                      <p:to>
                                        <p:strVal val="visible"/>
                                      </p:to>
                                    </p:set>
                                  </p:childTnLst>
                                </p:cTn>
                              </p:par>
                            </p:childTnLst>
                          </p:cTn>
                        </p:par>
                        <p:par>
                          <p:cTn id="36" fill="hold" nodeType="afterGroup">
                            <p:stCondLst>
                              <p:cond delay="2000"/>
                            </p:stCondLst>
                            <p:childTnLst>
                              <p:par>
                                <p:cTn id="37" presetID="1" presetClass="entr" presetSubtype="0" fill="hold" grpId="1" nodeType="afterEffect">
                                  <p:stCondLst>
                                    <p:cond delay="1000"/>
                                  </p:stCondLst>
                                  <p:childTnLst>
                                    <p:set>
                                      <p:cBhvr>
                                        <p:cTn id="38" dur="1" fill="hold">
                                          <p:stCondLst>
                                            <p:cond delay="499"/>
                                          </p:stCondLst>
                                        </p:cTn>
                                        <p:tgtEl>
                                          <p:spTgt spid="14"/>
                                        </p:tgtEl>
                                        <p:attrNameLst>
                                          <p:attrName>style.visibility</p:attrName>
                                        </p:attrNameLst>
                                      </p:cBhvr>
                                      <p:to>
                                        <p:strVal val="visible"/>
                                      </p:to>
                                    </p:set>
                                  </p:childTnLst>
                                </p:cTn>
                              </p:par>
                              <p:par>
                                <p:cTn id="39" presetID="32" presetClass="emph" presetSubtype="0" fill="hold" grpId="0" nodeType="withEffect">
                                  <p:stCondLst>
                                    <p:cond delay="750"/>
                                  </p:stCondLst>
                                  <p:childTnLst>
                                    <p:animRot by="120000">
                                      <p:cBhvr>
                                        <p:cTn id="40" dur="100" fill="hold">
                                          <p:stCondLst>
                                            <p:cond delay="0"/>
                                          </p:stCondLst>
                                        </p:cTn>
                                        <p:tgtEl>
                                          <p:spTgt spid="14"/>
                                        </p:tgtEl>
                                        <p:attrNameLst>
                                          <p:attrName>r</p:attrName>
                                        </p:attrNameLst>
                                      </p:cBhvr>
                                    </p:animRot>
                                    <p:animRot by="-240000">
                                      <p:cBhvr>
                                        <p:cTn id="41" dur="200" fill="hold">
                                          <p:stCondLst>
                                            <p:cond delay="200"/>
                                          </p:stCondLst>
                                        </p:cTn>
                                        <p:tgtEl>
                                          <p:spTgt spid="14"/>
                                        </p:tgtEl>
                                        <p:attrNameLst>
                                          <p:attrName>r</p:attrName>
                                        </p:attrNameLst>
                                      </p:cBhvr>
                                    </p:animRot>
                                    <p:animRot by="240000">
                                      <p:cBhvr>
                                        <p:cTn id="42" dur="200" fill="hold">
                                          <p:stCondLst>
                                            <p:cond delay="400"/>
                                          </p:stCondLst>
                                        </p:cTn>
                                        <p:tgtEl>
                                          <p:spTgt spid="14"/>
                                        </p:tgtEl>
                                        <p:attrNameLst>
                                          <p:attrName>r</p:attrName>
                                        </p:attrNameLst>
                                      </p:cBhvr>
                                    </p:animRot>
                                    <p:animRot by="-240000">
                                      <p:cBhvr>
                                        <p:cTn id="43" dur="200" fill="hold">
                                          <p:stCondLst>
                                            <p:cond delay="600"/>
                                          </p:stCondLst>
                                        </p:cTn>
                                        <p:tgtEl>
                                          <p:spTgt spid="14"/>
                                        </p:tgtEl>
                                        <p:attrNameLst>
                                          <p:attrName>r</p:attrName>
                                        </p:attrNameLst>
                                      </p:cBhvr>
                                    </p:animRot>
                                    <p:animRot by="120000">
                                      <p:cBhvr>
                                        <p:cTn id="44" dur="200" fill="hold">
                                          <p:stCondLst>
                                            <p:cond delay="800"/>
                                          </p:stCondLst>
                                        </p:cTn>
                                        <p:tgtEl>
                                          <p:spTgt spid="14"/>
                                        </p:tgtEl>
                                        <p:attrNameLst>
                                          <p:attrName>r</p:attrName>
                                        </p:attrNameLst>
                                      </p:cBhvr>
                                    </p:animRot>
                                  </p:childTnLst>
                                </p:cTn>
                              </p:par>
                            </p:childTnLst>
                          </p:cTn>
                        </p:par>
                        <p:par>
                          <p:cTn id="45" fill="hold" nodeType="afterGroup">
                            <p:stCondLst>
                              <p:cond delay="3750"/>
                            </p:stCondLst>
                            <p:childTnLst>
                              <p:par>
                                <p:cTn id="46" presetID="22" presetClass="entr" presetSubtype="8" fill="hold"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left)">
                                      <p:cBhvr>
                                        <p:cTn id="48" dur="500"/>
                                        <p:tgtEl>
                                          <p:spTgt spid="38"/>
                                        </p:tgtEl>
                                      </p:cBhvr>
                                    </p:animEffect>
                                  </p:childTnLst>
                                </p:cTn>
                              </p:par>
                            </p:childTnLst>
                          </p:cTn>
                        </p:par>
                        <p:par>
                          <p:cTn id="49" fill="hold" nodeType="afterGroup">
                            <p:stCondLst>
                              <p:cond delay="4250"/>
                            </p:stCondLst>
                            <p:childTnLst>
                              <p:par>
                                <p:cTn id="50" presetID="1" presetClass="entr" presetSubtype="0" fill="hold" nodeType="afterEffect">
                                  <p:stCondLst>
                                    <p:cond delay="250"/>
                                  </p:stCondLst>
                                  <p:childTnLst>
                                    <p:set>
                                      <p:cBhvr>
                                        <p:cTn id="51" dur="1" fill="hold">
                                          <p:stCondLst>
                                            <p:cond delay="0"/>
                                          </p:stCondLst>
                                        </p:cTn>
                                        <p:tgtEl>
                                          <p:spTgt spid="41"/>
                                        </p:tgtEl>
                                        <p:attrNameLst>
                                          <p:attrName>style.visibility</p:attrName>
                                        </p:attrNameLst>
                                      </p:cBhvr>
                                      <p:to>
                                        <p:strVal val="visible"/>
                                      </p:to>
                                    </p:set>
                                  </p:childTnLst>
                                </p:cTn>
                              </p:par>
                            </p:childTnLst>
                          </p:cTn>
                        </p:par>
                        <p:par>
                          <p:cTn id="52" fill="hold" nodeType="afterGroup">
                            <p:stCondLst>
                              <p:cond delay="4500"/>
                            </p:stCondLst>
                            <p:childTnLst>
                              <p:par>
                                <p:cTn id="53" presetID="1" presetClass="entr" presetSubtype="0" fill="hold" nodeType="afterEffect">
                                  <p:stCondLst>
                                    <p:cond delay="250"/>
                                  </p:stCondLst>
                                  <p:childTnLst>
                                    <p:set>
                                      <p:cBhvr>
                                        <p:cTn id="54" dur="1" fill="hold">
                                          <p:stCondLst>
                                            <p:cond delay="0"/>
                                          </p:stCondLst>
                                        </p:cTn>
                                        <p:tgtEl>
                                          <p:spTgt spid="42"/>
                                        </p:tgtEl>
                                        <p:attrNameLst>
                                          <p:attrName>style.visibility</p:attrName>
                                        </p:attrNameLst>
                                      </p:cBhvr>
                                      <p:to>
                                        <p:strVal val="visible"/>
                                      </p:to>
                                    </p:set>
                                  </p:childTnLst>
                                </p:cTn>
                              </p:par>
                            </p:childTnLst>
                          </p:cTn>
                        </p:par>
                        <p:par>
                          <p:cTn id="55" fill="hold" nodeType="afterGroup">
                            <p:stCondLst>
                              <p:cond delay="4750"/>
                            </p:stCondLst>
                            <p:childTnLst>
                              <p:par>
                                <p:cTn id="56" presetID="1" presetClass="entr" presetSubtype="0" fill="hold" nodeType="afterEffect">
                                  <p:stCondLst>
                                    <p:cond delay="250"/>
                                  </p:stCondLst>
                                  <p:childTnLst>
                                    <p:set>
                                      <p:cBhvr>
                                        <p:cTn id="57" dur="1" fill="hold">
                                          <p:stCondLst>
                                            <p:cond delay="0"/>
                                          </p:stCondLst>
                                        </p:cTn>
                                        <p:tgtEl>
                                          <p:spTgt spid="43"/>
                                        </p:tgtEl>
                                        <p:attrNameLst>
                                          <p:attrName>style.visibility</p:attrName>
                                        </p:attrNameLst>
                                      </p:cBhvr>
                                      <p:to>
                                        <p:strVal val="visible"/>
                                      </p:to>
                                    </p:set>
                                  </p:childTnLst>
                                </p:cTn>
                              </p:par>
                            </p:childTnLst>
                          </p:cTn>
                        </p:par>
                        <p:par>
                          <p:cTn id="58" fill="hold" nodeType="afterGroup">
                            <p:stCondLst>
                              <p:cond delay="5000"/>
                            </p:stCondLst>
                            <p:childTnLst>
                              <p:par>
                                <p:cTn id="59" presetID="1" presetClass="entr" presetSubtype="0" fill="hold" nodeType="afterEffect">
                                  <p:stCondLst>
                                    <p:cond delay="250"/>
                                  </p:stCondLst>
                                  <p:childTnLst>
                                    <p:set>
                                      <p:cBhvr>
                                        <p:cTn id="60" dur="1" fill="hold">
                                          <p:stCondLst>
                                            <p:cond delay="0"/>
                                          </p:stCondLst>
                                        </p:cTn>
                                        <p:tgtEl>
                                          <p:spTgt spid="45"/>
                                        </p:tgtEl>
                                        <p:attrNameLst>
                                          <p:attrName>style.visibility</p:attrName>
                                        </p:attrNameLst>
                                      </p:cBhvr>
                                      <p:to>
                                        <p:strVal val="visible"/>
                                      </p:to>
                                    </p:set>
                                  </p:childTnLst>
                                </p:cTn>
                              </p:par>
                            </p:childTnLst>
                          </p:cTn>
                        </p:par>
                        <p:par>
                          <p:cTn id="61" fill="hold" nodeType="afterGroup">
                            <p:stCondLst>
                              <p:cond delay="5250"/>
                            </p:stCondLst>
                            <p:childTnLst>
                              <p:par>
                                <p:cTn id="62" presetID="1" presetClass="entr" presetSubtype="0" fill="hold" nodeType="afterEffect">
                                  <p:stCondLst>
                                    <p:cond delay="500"/>
                                  </p:stCondLst>
                                  <p:childTnLst>
                                    <p:set>
                                      <p:cBhvr>
                                        <p:cTn id="63" dur="1" fill="hold">
                                          <p:stCondLst>
                                            <p:cond delay="0"/>
                                          </p:stCondLst>
                                        </p:cTn>
                                        <p:tgtEl>
                                          <p:spTgt spid="46"/>
                                        </p:tgtEl>
                                        <p:attrNameLst>
                                          <p:attrName>style.visibility</p:attrName>
                                        </p:attrNameLst>
                                      </p:cBhvr>
                                      <p:to>
                                        <p:strVal val="visible"/>
                                      </p:to>
                                    </p:set>
                                  </p:childTnLst>
                                </p:cTn>
                              </p:par>
                            </p:childTnLst>
                          </p:cTn>
                        </p:par>
                        <p:par>
                          <p:cTn id="64" fill="hold" nodeType="afterGroup">
                            <p:stCondLst>
                              <p:cond delay="5750"/>
                            </p:stCondLst>
                            <p:childTnLst>
                              <p:par>
                                <p:cTn id="65" presetID="1" presetClass="entr" presetSubtype="0" fill="hold" nodeType="afterEffect">
                                  <p:stCondLst>
                                    <p:cond delay="250"/>
                                  </p:stCondLst>
                                  <p:childTnLst>
                                    <p:set>
                                      <p:cBhvr>
                                        <p:cTn id="66" dur="1" fill="hold">
                                          <p:stCondLst>
                                            <p:cond delay="0"/>
                                          </p:stCondLst>
                                        </p:cTn>
                                        <p:tgtEl>
                                          <p:spTgt spid="44"/>
                                        </p:tgtEl>
                                        <p:attrNameLst>
                                          <p:attrName>style.visibility</p:attrName>
                                        </p:attrNameLst>
                                      </p:cBhvr>
                                      <p:to>
                                        <p:strVal val="visible"/>
                                      </p:to>
                                    </p:set>
                                  </p:childTnLst>
                                </p:cTn>
                              </p:par>
                            </p:childTnLst>
                          </p:cTn>
                        </p:par>
                        <p:par>
                          <p:cTn id="67" fill="hold" nodeType="afterGroup">
                            <p:stCondLst>
                              <p:cond delay="6000"/>
                            </p:stCondLst>
                            <p:childTnLst>
                              <p:par>
                                <p:cTn id="68" presetID="1" presetClass="entr" presetSubtype="0" fill="hold" grpId="0" nodeType="afterEffect">
                                  <p:stCondLst>
                                    <p:cond delay="750"/>
                                  </p:stCondLst>
                                  <p:childTnLst>
                                    <p:set>
                                      <p:cBhvr>
                                        <p:cTn id="69" dur="1" fill="hold">
                                          <p:stCondLst>
                                            <p:cond delay="0"/>
                                          </p:stCondLst>
                                        </p:cTn>
                                        <p:tgtEl>
                                          <p:spTgt spid="15"/>
                                        </p:tgtEl>
                                        <p:attrNameLst>
                                          <p:attrName>style.visibility</p:attrName>
                                        </p:attrNameLst>
                                      </p:cBhvr>
                                      <p:to>
                                        <p:strVal val="visible"/>
                                      </p:to>
                                    </p:set>
                                  </p:childTnLst>
                                </p:cTn>
                              </p:par>
                            </p:childTnLst>
                          </p:cTn>
                        </p:par>
                        <p:par>
                          <p:cTn id="70" fill="hold" nodeType="afterGroup">
                            <p:stCondLst>
                              <p:cond delay="6750"/>
                            </p:stCondLst>
                            <p:childTnLst>
                              <p:par>
                                <p:cTn id="71" presetID="32" presetClass="emph" presetSubtype="0" fill="hold" grpId="1" nodeType="afterEffect">
                                  <p:stCondLst>
                                    <p:cond delay="0"/>
                                  </p:stCondLst>
                                  <p:childTnLst>
                                    <p:animRot by="120000">
                                      <p:cBhvr>
                                        <p:cTn id="72" dur="100" fill="hold">
                                          <p:stCondLst>
                                            <p:cond delay="0"/>
                                          </p:stCondLst>
                                        </p:cTn>
                                        <p:tgtEl>
                                          <p:spTgt spid="15"/>
                                        </p:tgtEl>
                                        <p:attrNameLst>
                                          <p:attrName>r</p:attrName>
                                        </p:attrNameLst>
                                      </p:cBhvr>
                                    </p:animRot>
                                    <p:animRot by="-240000">
                                      <p:cBhvr>
                                        <p:cTn id="73" dur="200" fill="hold">
                                          <p:stCondLst>
                                            <p:cond delay="200"/>
                                          </p:stCondLst>
                                        </p:cTn>
                                        <p:tgtEl>
                                          <p:spTgt spid="15"/>
                                        </p:tgtEl>
                                        <p:attrNameLst>
                                          <p:attrName>r</p:attrName>
                                        </p:attrNameLst>
                                      </p:cBhvr>
                                    </p:animRot>
                                    <p:animRot by="240000">
                                      <p:cBhvr>
                                        <p:cTn id="74" dur="200" fill="hold">
                                          <p:stCondLst>
                                            <p:cond delay="400"/>
                                          </p:stCondLst>
                                        </p:cTn>
                                        <p:tgtEl>
                                          <p:spTgt spid="15"/>
                                        </p:tgtEl>
                                        <p:attrNameLst>
                                          <p:attrName>r</p:attrName>
                                        </p:attrNameLst>
                                      </p:cBhvr>
                                    </p:animRot>
                                    <p:animRot by="-240000">
                                      <p:cBhvr>
                                        <p:cTn id="75" dur="200" fill="hold">
                                          <p:stCondLst>
                                            <p:cond delay="600"/>
                                          </p:stCondLst>
                                        </p:cTn>
                                        <p:tgtEl>
                                          <p:spTgt spid="15"/>
                                        </p:tgtEl>
                                        <p:attrNameLst>
                                          <p:attrName>r</p:attrName>
                                        </p:attrNameLst>
                                      </p:cBhvr>
                                    </p:animRot>
                                    <p:animRot by="120000">
                                      <p:cBhvr>
                                        <p:cTn id="76" dur="200" fill="hold">
                                          <p:stCondLst>
                                            <p:cond delay="800"/>
                                          </p:stCondLst>
                                        </p:cTn>
                                        <p:tgtEl>
                                          <p:spTgt spid="15"/>
                                        </p:tgtEl>
                                        <p:attrNameLst>
                                          <p:attrName>r</p:attrName>
                                        </p:attrNameLst>
                                      </p:cBhvr>
                                    </p:animRot>
                                  </p:childTnLst>
                                </p:cTn>
                              </p:par>
                            </p:childTnLst>
                          </p:cTn>
                        </p:par>
                        <p:par>
                          <p:cTn id="77" fill="hold" nodeType="afterGroup">
                            <p:stCondLst>
                              <p:cond delay="7750"/>
                            </p:stCondLst>
                            <p:childTnLst>
                              <p:par>
                                <p:cTn id="78" presetID="22" presetClass="entr" presetSubtype="8" fill="hold"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wipe(left)">
                                      <p:cBhvr>
                                        <p:cTn id="80" dur="500"/>
                                        <p:tgtEl>
                                          <p:spTgt spid="52"/>
                                        </p:tgtEl>
                                      </p:cBhvr>
                                    </p:animEffect>
                                  </p:childTnLst>
                                </p:cTn>
                              </p:par>
                            </p:childTnLst>
                          </p:cTn>
                        </p:par>
                        <p:par>
                          <p:cTn id="81" fill="hold" nodeType="afterGroup">
                            <p:stCondLst>
                              <p:cond delay="8250"/>
                            </p:stCondLst>
                            <p:childTnLst>
                              <p:par>
                                <p:cTn id="82" presetID="1" presetClass="entr" presetSubtype="0" fill="hold" nodeType="afterEffect">
                                  <p:stCondLst>
                                    <p:cond delay="250"/>
                                  </p:stCondLst>
                                  <p:childTnLst>
                                    <p:set>
                                      <p:cBhvr>
                                        <p:cTn id="83" dur="1" fill="hold">
                                          <p:stCondLst>
                                            <p:cond delay="0"/>
                                          </p:stCondLst>
                                        </p:cTn>
                                        <p:tgtEl>
                                          <p:spTgt spid="53"/>
                                        </p:tgtEl>
                                        <p:attrNameLst>
                                          <p:attrName>style.visibility</p:attrName>
                                        </p:attrNameLst>
                                      </p:cBhvr>
                                      <p:to>
                                        <p:strVal val="visible"/>
                                      </p:to>
                                    </p:set>
                                  </p:childTnLst>
                                </p:cTn>
                              </p:par>
                            </p:childTnLst>
                          </p:cTn>
                        </p:par>
                        <p:par>
                          <p:cTn id="84" fill="hold" nodeType="afterGroup">
                            <p:stCondLst>
                              <p:cond delay="8500"/>
                            </p:stCondLst>
                            <p:childTnLst>
                              <p:par>
                                <p:cTn id="85" presetID="1" presetClass="entr" presetSubtype="0" fill="hold" nodeType="afterEffect">
                                  <p:stCondLst>
                                    <p:cond delay="250"/>
                                  </p:stCondLst>
                                  <p:childTnLst>
                                    <p:set>
                                      <p:cBhvr>
                                        <p:cTn id="86" dur="1" fill="hold">
                                          <p:stCondLst>
                                            <p:cond delay="0"/>
                                          </p:stCondLst>
                                        </p:cTn>
                                        <p:tgtEl>
                                          <p:spTgt spid="54"/>
                                        </p:tgtEl>
                                        <p:attrNameLst>
                                          <p:attrName>style.visibility</p:attrName>
                                        </p:attrNameLst>
                                      </p:cBhvr>
                                      <p:to>
                                        <p:strVal val="visible"/>
                                      </p:to>
                                    </p:set>
                                  </p:childTnLst>
                                </p:cTn>
                              </p:par>
                            </p:childTnLst>
                          </p:cTn>
                        </p:par>
                        <p:par>
                          <p:cTn id="87" fill="hold" nodeType="afterGroup">
                            <p:stCondLst>
                              <p:cond delay="8750"/>
                            </p:stCondLst>
                            <p:childTnLst>
                              <p:par>
                                <p:cTn id="88" presetID="1" presetClass="entr" presetSubtype="0" fill="hold" nodeType="afterEffect">
                                  <p:stCondLst>
                                    <p:cond delay="250"/>
                                  </p:stCondLst>
                                  <p:childTnLst>
                                    <p:set>
                                      <p:cBhvr>
                                        <p:cTn id="89" dur="1" fill="hold">
                                          <p:stCondLst>
                                            <p:cond delay="0"/>
                                          </p:stCondLst>
                                        </p:cTn>
                                        <p:tgtEl>
                                          <p:spTgt spid="111"/>
                                        </p:tgtEl>
                                        <p:attrNameLst>
                                          <p:attrName>style.visibility</p:attrName>
                                        </p:attrNameLst>
                                      </p:cBhvr>
                                      <p:to>
                                        <p:strVal val="visible"/>
                                      </p:to>
                                    </p:set>
                                  </p:childTnLst>
                                </p:cTn>
                              </p:par>
                            </p:childTnLst>
                          </p:cTn>
                        </p:par>
                        <p:par>
                          <p:cTn id="90" fill="hold" nodeType="afterGroup">
                            <p:stCondLst>
                              <p:cond delay="9000"/>
                            </p:stCondLst>
                            <p:childTnLst>
                              <p:par>
                                <p:cTn id="91" presetID="1" presetClass="entr" presetSubtype="0" fill="hold" nodeType="afterEffect">
                                  <p:stCondLst>
                                    <p:cond delay="250"/>
                                  </p:stCondLst>
                                  <p:childTnLst>
                                    <p:set>
                                      <p:cBhvr>
                                        <p:cTn id="92" dur="1" fill="hold">
                                          <p:stCondLst>
                                            <p:cond delay="0"/>
                                          </p:stCondLst>
                                        </p:cTn>
                                        <p:tgtEl>
                                          <p:spTgt spid="109"/>
                                        </p:tgtEl>
                                        <p:attrNameLst>
                                          <p:attrName>style.visibility</p:attrName>
                                        </p:attrNameLst>
                                      </p:cBhvr>
                                      <p:to>
                                        <p:strVal val="visible"/>
                                      </p:to>
                                    </p:set>
                                  </p:childTnLst>
                                </p:cTn>
                              </p:par>
                            </p:childTnLst>
                          </p:cTn>
                        </p:par>
                        <p:par>
                          <p:cTn id="93" fill="hold" nodeType="afterGroup">
                            <p:stCondLst>
                              <p:cond delay="9250"/>
                            </p:stCondLst>
                            <p:childTnLst>
                              <p:par>
                                <p:cTn id="94" presetID="1" presetClass="entr" presetSubtype="0" fill="hold" nodeType="afterEffect">
                                  <p:stCondLst>
                                    <p:cond delay="250"/>
                                  </p:stCondLst>
                                  <p:childTnLst>
                                    <p:set>
                                      <p:cBhvr>
                                        <p:cTn id="95" dur="1" fill="hold">
                                          <p:stCondLst>
                                            <p:cond delay="0"/>
                                          </p:stCondLst>
                                        </p:cTn>
                                        <p:tgtEl>
                                          <p:spTgt spid="107"/>
                                        </p:tgtEl>
                                        <p:attrNameLst>
                                          <p:attrName>style.visibility</p:attrName>
                                        </p:attrNameLst>
                                      </p:cBhvr>
                                      <p:to>
                                        <p:strVal val="visible"/>
                                      </p:to>
                                    </p:set>
                                  </p:childTnLst>
                                </p:cTn>
                              </p:par>
                            </p:childTnLst>
                          </p:cTn>
                        </p:par>
                        <p:par>
                          <p:cTn id="96" fill="hold" nodeType="afterGroup">
                            <p:stCondLst>
                              <p:cond delay="9500"/>
                            </p:stCondLst>
                            <p:childTnLst>
                              <p:par>
                                <p:cTn id="97" presetID="1" presetClass="entr" presetSubtype="0" fill="hold" nodeType="afterEffect">
                                  <p:stCondLst>
                                    <p:cond delay="250"/>
                                  </p:stCondLst>
                                  <p:childTnLst>
                                    <p:set>
                                      <p:cBhvr>
                                        <p:cTn id="98" dur="1" fill="hold">
                                          <p:stCondLst>
                                            <p:cond delay="0"/>
                                          </p:stCondLst>
                                        </p:cTn>
                                        <p:tgtEl>
                                          <p:spTgt spid="105"/>
                                        </p:tgtEl>
                                        <p:attrNameLst>
                                          <p:attrName>style.visibility</p:attrName>
                                        </p:attrNameLst>
                                      </p:cBhvr>
                                      <p:to>
                                        <p:strVal val="visible"/>
                                      </p:to>
                                    </p:set>
                                  </p:childTnLst>
                                </p:cTn>
                              </p:par>
                            </p:childTnLst>
                          </p:cTn>
                        </p:par>
                        <p:par>
                          <p:cTn id="99" fill="hold" nodeType="afterGroup">
                            <p:stCondLst>
                              <p:cond delay="9750"/>
                            </p:stCondLst>
                            <p:childTnLst>
                              <p:par>
                                <p:cTn id="100" presetID="1" presetClass="entr" presetSubtype="0" fill="hold" nodeType="afterEffect">
                                  <p:stCondLst>
                                    <p:cond delay="250"/>
                                  </p:stCondLst>
                                  <p:childTnLst>
                                    <p:set>
                                      <p:cBhvr>
                                        <p:cTn id="101" dur="1" fill="hold">
                                          <p:stCondLst>
                                            <p:cond delay="0"/>
                                          </p:stCondLst>
                                        </p:cTn>
                                        <p:tgtEl>
                                          <p:spTgt spid="101"/>
                                        </p:tgtEl>
                                        <p:attrNameLst>
                                          <p:attrName>style.visibility</p:attrName>
                                        </p:attrNameLst>
                                      </p:cBhvr>
                                      <p:to>
                                        <p:strVal val="visible"/>
                                      </p:to>
                                    </p:set>
                                  </p:childTnLst>
                                </p:cTn>
                              </p:par>
                            </p:childTnLst>
                          </p:cTn>
                        </p:par>
                        <p:par>
                          <p:cTn id="102" fill="hold" nodeType="afterGroup">
                            <p:stCondLst>
                              <p:cond delay="10000"/>
                            </p:stCondLst>
                            <p:childTnLst>
                              <p:par>
                                <p:cTn id="103" presetID="1" presetClass="entr" presetSubtype="0" fill="hold" nodeType="afterEffect">
                                  <p:stCondLst>
                                    <p:cond delay="250"/>
                                  </p:stCondLst>
                                  <p:childTnLst>
                                    <p:set>
                                      <p:cBhvr>
                                        <p:cTn id="104" dur="1" fill="hold">
                                          <p:stCondLst>
                                            <p:cond delay="0"/>
                                          </p:stCondLst>
                                        </p:cTn>
                                        <p:tgtEl>
                                          <p:spTgt spid="99"/>
                                        </p:tgtEl>
                                        <p:attrNameLst>
                                          <p:attrName>style.visibility</p:attrName>
                                        </p:attrNameLst>
                                      </p:cBhvr>
                                      <p:to>
                                        <p:strVal val="visible"/>
                                      </p:to>
                                    </p:set>
                                  </p:childTnLst>
                                </p:cTn>
                              </p:par>
                            </p:childTnLst>
                          </p:cTn>
                        </p:par>
                        <p:par>
                          <p:cTn id="105" fill="hold" nodeType="afterGroup">
                            <p:stCondLst>
                              <p:cond delay="10250"/>
                            </p:stCondLst>
                            <p:childTnLst>
                              <p:par>
                                <p:cTn id="106" presetID="1" presetClass="entr" presetSubtype="0" fill="hold" nodeType="afterEffect">
                                  <p:stCondLst>
                                    <p:cond delay="250"/>
                                  </p:stCondLst>
                                  <p:childTnLst>
                                    <p:set>
                                      <p:cBhvr>
                                        <p:cTn id="107" dur="1" fill="hold">
                                          <p:stCondLst>
                                            <p:cond delay="0"/>
                                          </p:stCondLst>
                                        </p:cTn>
                                        <p:tgtEl>
                                          <p:spTgt spid="103"/>
                                        </p:tgtEl>
                                        <p:attrNameLst>
                                          <p:attrName>style.visibility</p:attrName>
                                        </p:attrNameLst>
                                      </p:cBhvr>
                                      <p:to>
                                        <p:strVal val="visible"/>
                                      </p:to>
                                    </p:set>
                                  </p:childTnLst>
                                </p:cTn>
                              </p:par>
                            </p:childTnLst>
                          </p:cTn>
                        </p:par>
                        <p:par>
                          <p:cTn id="108" fill="hold" nodeType="afterGroup">
                            <p:stCondLst>
                              <p:cond delay="10500"/>
                            </p:stCondLst>
                            <p:childTnLst>
                              <p:par>
                                <p:cTn id="109" presetID="1" presetClass="entr" presetSubtype="0" fill="hold" grpId="0" nodeType="afterEffect">
                                  <p:stCondLst>
                                    <p:cond delay="750"/>
                                  </p:stCondLst>
                                  <p:childTnLst>
                                    <p:set>
                                      <p:cBhvr>
                                        <p:cTn id="110" dur="1" fill="hold">
                                          <p:stCondLst>
                                            <p:cond delay="0"/>
                                          </p:stCondLst>
                                        </p:cTn>
                                        <p:tgtEl>
                                          <p:spTgt spid="16"/>
                                        </p:tgtEl>
                                        <p:attrNameLst>
                                          <p:attrName>style.visibility</p:attrName>
                                        </p:attrNameLst>
                                      </p:cBhvr>
                                      <p:to>
                                        <p:strVal val="visible"/>
                                      </p:to>
                                    </p:set>
                                  </p:childTnLst>
                                </p:cTn>
                              </p:par>
                              <p:par>
                                <p:cTn id="111" presetID="30" presetClass="emph" presetSubtype="0" fill="hold" grpId="1" nodeType="withEffect">
                                  <p:stCondLst>
                                    <p:cond delay="750"/>
                                  </p:stCondLst>
                                  <p:childTnLst>
                                    <p:animClr clrSpc="hsl" dir="cw">
                                      <p:cBhvr override="childStyle">
                                        <p:cTn id="112" dur="1000" fill="hold"/>
                                        <p:tgtEl>
                                          <p:spTgt spid="16"/>
                                        </p:tgtEl>
                                        <p:attrNameLst>
                                          <p:attrName>style.color</p:attrName>
                                        </p:attrNameLst>
                                      </p:cBhvr>
                                      <p:by>
                                        <p:hsl h="0" s="12549" l="25098"/>
                                      </p:by>
                                    </p:animClr>
                                    <p:animClr clrSpc="hsl" dir="cw">
                                      <p:cBhvr>
                                        <p:cTn id="113" dur="1000" fill="hold"/>
                                        <p:tgtEl>
                                          <p:spTgt spid="16"/>
                                        </p:tgtEl>
                                        <p:attrNameLst>
                                          <p:attrName>fillcolor</p:attrName>
                                        </p:attrNameLst>
                                      </p:cBhvr>
                                      <p:by>
                                        <p:hsl h="0" s="12549" l="25098"/>
                                      </p:by>
                                    </p:animClr>
                                    <p:animClr clrSpc="hsl" dir="cw">
                                      <p:cBhvr>
                                        <p:cTn id="114" dur="1000" fill="hold"/>
                                        <p:tgtEl>
                                          <p:spTgt spid="16"/>
                                        </p:tgtEl>
                                        <p:attrNameLst>
                                          <p:attrName>stroke.color</p:attrName>
                                        </p:attrNameLst>
                                      </p:cBhvr>
                                      <p:by>
                                        <p:hsl h="0" s="12549" l="25098"/>
                                      </p:by>
                                    </p:animClr>
                                    <p:set>
                                      <p:cBhvr>
                                        <p:cTn id="115" dur="1000" fill="hold"/>
                                        <p:tgtEl>
                                          <p:spTgt spid="16"/>
                                        </p:tgtEl>
                                        <p:attrNameLst>
                                          <p:attrName>fill.type</p:attrName>
                                        </p:attrNameLst>
                                      </p:cBhvr>
                                      <p:to>
                                        <p:strVal val="solid"/>
                                      </p:to>
                                    </p:set>
                                  </p:childTnLst>
                                </p:cTn>
                              </p:par>
                            </p:childTnLst>
                          </p:cTn>
                        </p:par>
                        <p:par>
                          <p:cTn id="116" fill="hold" nodeType="afterGroup">
                            <p:stCondLst>
                              <p:cond delay="12250"/>
                            </p:stCondLst>
                            <p:childTnLst>
                              <p:par>
                                <p:cTn id="117" presetID="22" presetClass="entr" presetSubtype="2" fill="hold" nodeType="afterEffect">
                                  <p:stCondLst>
                                    <p:cond delay="0"/>
                                  </p:stCondLst>
                                  <p:childTnLst>
                                    <p:set>
                                      <p:cBhvr>
                                        <p:cTn id="118" dur="1" fill="hold">
                                          <p:stCondLst>
                                            <p:cond delay="0"/>
                                          </p:stCondLst>
                                        </p:cTn>
                                        <p:tgtEl>
                                          <p:spTgt spid="82"/>
                                        </p:tgtEl>
                                        <p:attrNameLst>
                                          <p:attrName>style.visibility</p:attrName>
                                        </p:attrNameLst>
                                      </p:cBhvr>
                                      <p:to>
                                        <p:strVal val="visible"/>
                                      </p:to>
                                    </p:set>
                                    <p:animEffect transition="in" filter="wipe(right)">
                                      <p:cBhvr>
                                        <p:cTn id="119" dur="500"/>
                                        <p:tgtEl>
                                          <p:spTgt spid="82"/>
                                        </p:tgtEl>
                                      </p:cBhvr>
                                    </p:animEffect>
                                  </p:childTnLst>
                                </p:cTn>
                              </p:par>
                            </p:childTnLst>
                          </p:cTn>
                        </p:par>
                        <p:par>
                          <p:cTn id="120" fill="hold" nodeType="afterGroup">
                            <p:stCondLst>
                              <p:cond delay="12750"/>
                            </p:stCondLst>
                            <p:childTnLst>
                              <p:par>
                                <p:cTn id="121" presetID="1" presetClass="entr" presetSubtype="0" fill="hold" nodeType="afterEffect">
                                  <p:stCondLst>
                                    <p:cond delay="250"/>
                                  </p:stCondLst>
                                  <p:childTnLst>
                                    <p:set>
                                      <p:cBhvr>
                                        <p:cTn id="122" dur="1" fill="hold">
                                          <p:stCondLst>
                                            <p:cond delay="0"/>
                                          </p:stCondLst>
                                        </p:cTn>
                                        <p:tgtEl>
                                          <p:spTgt spid="86"/>
                                        </p:tgtEl>
                                        <p:attrNameLst>
                                          <p:attrName>style.visibility</p:attrName>
                                        </p:attrNameLst>
                                      </p:cBhvr>
                                      <p:to>
                                        <p:strVal val="visible"/>
                                      </p:to>
                                    </p:set>
                                  </p:childTnLst>
                                </p:cTn>
                              </p:par>
                            </p:childTnLst>
                          </p:cTn>
                        </p:par>
                        <p:par>
                          <p:cTn id="123" fill="hold" nodeType="afterGroup">
                            <p:stCondLst>
                              <p:cond delay="13000"/>
                            </p:stCondLst>
                            <p:childTnLst>
                              <p:par>
                                <p:cTn id="124" presetID="1" presetClass="entr" presetSubtype="0" fill="hold" nodeType="afterEffect">
                                  <p:stCondLst>
                                    <p:cond delay="250"/>
                                  </p:stCondLst>
                                  <p:childTnLst>
                                    <p:set>
                                      <p:cBhvr>
                                        <p:cTn id="125" dur="1" fill="hold">
                                          <p:stCondLst>
                                            <p:cond delay="0"/>
                                          </p:stCondLst>
                                        </p:cTn>
                                        <p:tgtEl>
                                          <p:spTgt spid="85"/>
                                        </p:tgtEl>
                                        <p:attrNameLst>
                                          <p:attrName>style.visibility</p:attrName>
                                        </p:attrNameLst>
                                      </p:cBhvr>
                                      <p:to>
                                        <p:strVal val="visible"/>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2" fill="hold" nodeType="clickEffect">
                                  <p:stCondLst>
                                    <p:cond delay="0"/>
                                  </p:stCondLst>
                                  <p:childTnLst>
                                    <p:set>
                                      <p:cBhvr>
                                        <p:cTn id="129" dur="1" fill="hold">
                                          <p:stCondLst>
                                            <p:cond delay="0"/>
                                          </p:stCondLst>
                                        </p:cTn>
                                        <p:tgtEl>
                                          <p:spTgt spid="64"/>
                                        </p:tgtEl>
                                        <p:attrNameLst>
                                          <p:attrName>style.visibility</p:attrName>
                                        </p:attrNameLst>
                                      </p:cBhvr>
                                      <p:to>
                                        <p:strVal val="visible"/>
                                      </p:to>
                                    </p:set>
                                    <p:animEffect transition="in" filter="wipe(right)">
                                      <p:cBhvr>
                                        <p:cTn id="130" dur="500"/>
                                        <p:tgtEl>
                                          <p:spTgt spid="64"/>
                                        </p:tgtEl>
                                      </p:cBhvr>
                                    </p:animEffect>
                                  </p:childTnLst>
                                </p:cTn>
                              </p:par>
                            </p:childTnLst>
                          </p:cTn>
                        </p:par>
                        <p:par>
                          <p:cTn id="131" fill="hold" nodeType="afterGroup">
                            <p:stCondLst>
                              <p:cond delay="500"/>
                            </p:stCondLst>
                            <p:childTnLst>
                              <p:par>
                                <p:cTn id="132" presetID="1" presetClass="entr" presetSubtype="0" fill="hold" grpId="0" nodeType="afterEffect">
                                  <p:stCondLst>
                                    <p:cond delay="250"/>
                                  </p:stCondLst>
                                  <p:childTnLst>
                                    <p:set>
                                      <p:cBhvr>
                                        <p:cTn id="133" dur="1" fill="hold">
                                          <p:stCondLst>
                                            <p:cond delay="0"/>
                                          </p:stCondLst>
                                        </p:cTn>
                                        <p:tgtEl>
                                          <p:spTgt spid="48"/>
                                        </p:tgtEl>
                                        <p:attrNameLst>
                                          <p:attrName>style.visibility</p:attrName>
                                        </p:attrNameLst>
                                      </p:cBhvr>
                                      <p:to>
                                        <p:strVal val="visible"/>
                                      </p:to>
                                    </p:set>
                                  </p:childTnLst>
                                </p:cTn>
                              </p:par>
                            </p:childTnLst>
                          </p:cTn>
                        </p:par>
                        <p:par>
                          <p:cTn id="134" fill="hold" nodeType="afterGroup">
                            <p:stCondLst>
                              <p:cond delay="750"/>
                            </p:stCondLst>
                            <p:childTnLst>
                              <p:par>
                                <p:cTn id="135" presetID="22" presetClass="entr" presetSubtype="2" fill="hold" nodeType="afterEffect">
                                  <p:stCondLst>
                                    <p:cond delay="250"/>
                                  </p:stCondLst>
                                  <p:childTnLst>
                                    <p:set>
                                      <p:cBhvr>
                                        <p:cTn id="136" dur="1" fill="hold">
                                          <p:stCondLst>
                                            <p:cond delay="0"/>
                                          </p:stCondLst>
                                        </p:cTn>
                                        <p:tgtEl>
                                          <p:spTgt spid="47"/>
                                        </p:tgtEl>
                                        <p:attrNameLst>
                                          <p:attrName>style.visibility</p:attrName>
                                        </p:attrNameLst>
                                      </p:cBhvr>
                                      <p:to>
                                        <p:strVal val="visible"/>
                                      </p:to>
                                    </p:set>
                                    <p:animEffect transition="in" filter="wipe(right)">
                                      <p:cBhvr>
                                        <p:cTn id="137" dur="500"/>
                                        <p:tgtEl>
                                          <p:spTgt spid="47"/>
                                        </p:tgtEl>
                                      </p:cBhvr>
                                    </p:animEffect>
                                  </p:childTnLst>
                                </p:cTn>
                              </p:par>
                            </p:childTnLst>
                          </p:cTn>
                        </p:par>
                        <p:par>
                          <p:cTn id="138" fill="hold" nodeType="afterGroup">
                            <p:stCondLst>
                              <p:cond delay="1500"/>
                            </p:stCondLst>
                            <p:childTnLst>
                              <p:par>
                                <p:cTn id="139" presetID="1" presetClass="entr" presetSubtype="0" fill="hold" grpId="0" nodeType="afterEffect">
                                  <p:stCondLst>
                                    <p:cond delay="0"/>
                                  </p:stCondLst>
                                  <p:childTnLst>
                                    <p:set>
                                      <p:cBhvr>
                                        <p:cTn id="140" dur="1" fill="hold">
                                          <p:stCondLst>
                                            <p:cond delay="249"/>
                                          </p:stCondLst>
                                        </p:cTn>
                                        <p:tgtEl>
                                          <p:spTgt spid="50"/>
                                        </p:tgtEl>
                                        <p:attrNameLst>
                                          <p:attrName>style.visibility</p:attrName>
                                        </p:attrNameLst>
                                      </p:cBhvr>
                                      <p:to>
                                        <p:strVal val="visible"/>
                                      </p:to>
                                    </p:set>
                                  </p:childTnLst>
                                </p:cTn>
                              </p:par>
                            </p:childTnLst>
                          </p:cTn>
                        </p:par>
                        <p:par>
                          <p:cTn id="141" fill="hold" nodeType="afterGroup">
                            <p:stCondLst>
                              <p:cond delay="1750"/>
                            </p:stCondLst>
                            <p:childTnLst>
                              <p:par>
                                <p:cTn id="142" presetID="22" presetClass="entr" presetSubtype="8" fill="hold" nodeType="afterEffect">
                                  <p:stCondLst>
                                    <p:cond delay="0"/>
                                  </p:stCondLst>
                                  <p:childTnLst>
                                    <p:set>
                                      <p:cBhvr>
                                        <p:cTn id="143" dur="1" fill="hold">
                                          <p:stCondLst>
                                            <p:cond delay="0"/>
                                          </p:stCondLst>
                                        </p:cTn>
                                        <p:tgtEl>
                                          <p:spTgt spid="69"/>
                                        </p:tgtEl>
                                        <p:attrNameLst>
                                          <p:attrName>style.visibility</p:attrName>
                                        </p:attrNameLst>
                                      </p:cBhvr>
                                      <p:to>
                                        <p:strVal val="visible"/>
                                      </p:to>
                                    </p:set>
                                    <p:animEffect transition="in" filter="wipe(left)">
                                      <p:cBhvr>
                                        <p:cTn id="144" dur="500"/>
                                        <p:tgtEl>
                                          <p:spTgt spid="69"/>
                                        </p:tgtEl>
                                      </p:cBhvr>
                                    </p:animEffect>
                                  </p:childTnLst>
                                </p:cTn>
                              </p:par>
                            </p:childTnLst>
                          </p:cTn>
                        </p:par>
                        <p:par>
                          <p:cTn id="145" fill="hold" nodeType="afterGroup">
                            <p:stCondLst>
                              <p:cond delay="2250"/>
                            </p:stCondLst>
                            <p:childTnLst>
                              <p:par>
                                <p:cTn id="146" presetID="1" presetClass="entr" presetSubtype="0" fill="hold" grpId="0" nodeType="afterEffect">
                                  <p:stCondLst>
                                    <p:cond delay="0"/>
                                  </p:stCondLst>
                                  <p:childTnLst>
                                    <p:set>
                                      <p:cBhvr>
                                        <p:cTn id="147" dur="1" fill="hold">
                                          <p:stCondLst>
                                            <p:cond delay="0"/>
                                          </p:stCondLst>
                                        </p:cTn>
                                        <p:tgtEl>
                                          <p:spTgt spid="51"/>
                                        </p:tgtEl>
                                        <p:attrNameLst>
                                          <p:attrName>style.visibility</p:attrName>
                                        </p:attrNameLst>
                                      </p:cBhvr>
                                      <p:to>
                                        <p:strVal val="visible"/>
                                      </p:to>
                                    </p:set>
                                  </p:childTnLst>
                                </p:cTn>
                              </p:par>
                            </p:childTnLst>
                          </p:cTn>
                        </p:par>
                        <p:par>
                          <p:cTn id="148" fill="hold" nodeType="afterGroup">
                            <p:stCondLst>
                              <p:cond delay="2250"/>
                            </p:stCondLst>
                            <p:childTnLst>
                              <p:par>
                                <p:cTn id="149" presetID="22" presetClass="entr" presetSubtype="8" fill="hold" nodeType="afterEffect">
                                  <p:stCondLst>
                                    <p:cond delay="250"/>
                                  </p:stCondLst>
                                  <p:childTnLst>
                                    <p:set>
                                      <p:cBhvr>
                                        <p:cTn id="150" dur="1" fill="hold">
                                          <p:stCondLst>
                                            <p:cond delay="0"/>
                                          </p:stCondLst>
                                        </p:cTn>
                                        <p:tgtEl>
                                          <p:spTgt spid="113"/>
                                        </p:tgtEl>
                                        <p:attrNameLst>
                                          <p:attrName>style.visibility</p:attrName>
                                        </p:attrNameLst>
                                      </p:cBhvr>
                                      <p:to>
                                        <p:strVal val="visible"/>
                                      </p:to>
                                    </p:set>
                                    <p:animEffect transition="in" filter="wipe(left)">
                                      <p:cBhvr>
                                        <p:cTn id="151" dur="500"/>
                                        <p:tgtEl>
                                          <p:spTgt spid="113"/>
                                        </p:tgtEl>
                                      </p:cBhvr>
                                    </p:animEffect>
                                  </p:childTnLst>
                                </p:cTn>
                              </p:par>
                            </p:childTnLst>
                          </p:cTn>
                        </p:par>
                        <p:par>
                          <p:cTn id="152" fill="hold" nodeType="afterGroup">
                            <p:stCondLst>
                              <p:cond delay="3000"/>
                            </p:stCondLst>
                            <p:childTnLst>
                              <p:par>
                                <p:cTn id="153" presetID="1" presetClass="entr" presetSubtype="0" fill="hold" grpId="0" nodeType="afterEffect">
                                  <p:stCondLst>
                                    <p:cond delay="0"/>
                                  </p:stCondLst>
                                  <p:childTnLst>
                                    <p:set>
                                      <p:cBhvr>
                                        <p:cTn id="154" dur="1" fill="hold">
                                          <p:stCondLst>
                                            <p:cond delay="0"/>
                                          </p:stCondLst>
                                        </p:cTn>
                                        <p:tgtEl>
                                          <p:spTgt spid="112"/>
                                        </p:tgtEl>
                                        <p:attrNameLst>
                                          <p:attrName>style.visibility</p:attrName>
                                        </p:attrNameLst>
                                      </p:cBhvr>
                                      <p:to>
                                        <p:strVal val="visible"/>
                                      </p:to>
                                    </p:set>
                                  </p:childTnLst>
                                </p:cTn>
                              </p:par>
                            </p:childTnLst>
                          </p:cTn>
                        </p:par>
                        <p:par>
                          <p:cTn id="155" fill="hold" nodeType="afterGroup">
                            <p:stCondLst>
                              <p:cond delay="3000"/>
                            </p:stCondLst>
                            <p:childTnLst>
                              <p:par>
                                <p:cTn id="156" presetID="22" presetClass="entr" presetSubtype="8" fill="hold" nodeType="afterEffect">
                                  <p:stCondLst>
                                    <p:cond delay="250"/>
                                  </p:stCondLst>
                                  <p:childTnLst>
                                    <p:set>
                                      <p:cBhvr>
                                        <p:cTn id="157" dur="1" fill="hold">
                                          <p:stCondLst>
                                            <p:cond delay="0"/>
                                          </p:stCondLst>
                                        </p:cTn>
                                        <p:tgtEl>
                                          <p:spTgt spid="73"/>
                                        </p:tgtEl>
                                        <p:attrNameLst>
                                          <p:attrName>style.visibility</p:attrName>
                                        </p:attrNameLst>
                                      </p:cBhvr>
                                      <p:to>
                                        <p:strVal val="visible"/>
                                      </p:to>
                                    </p:set>
                                    <p:animEffect transition="in" filter="wipe(left)">
                                      <p:cBhvr>
                                        <p:cTn id="158" dur="500"/>
                                        <p:tgtEl>
                                          <p:spTgt spid="73"/>
                                        </p:tgtEl>
                                      </p:cBhvr>
                                    </p:animEffect>
                                  </p:childTnLst>
                                </p:cTn>
                              </p:par>
                            </p:childTnLst>
                          </p:cTn>
                        </p:par>
                        <p:par>
                          <p:cTn id="159" fill="hold" nodeType="afterGroup">
                            <p:stCondLst>
                              <p:cond delay="3750"/>
                            </p:stCondLst>
                            <p:childTnLst>
                              <p:par>
                                <p:cTn id="160" presetID="1"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childTnLst>
                                </p:cTn>
                              </p:par>
                            </p:childTnLst>
                          </p:cTn>
                        </p:par>
                        <p:par>
                          <p:cTn id="162" fill="hold" nodeType="afterGroup">
                            <p:stCondLst>
                              <p:cond delay="3750"/>
                            </p:stCondLst>
                            <p:childTnLst>
                              <p:par>
                                <p:cTn id="163" presetID="22" presetClass="entr" presetSubtype="8" fill="hold" nodeType="afterEffect">
                                  <p:stCondLst>
                                    <p:cond delay="250"/>
                                  </p:stCondLst>
                                  <p:childTnLst>
                                    <p:set>
                                      <p:cBhvr>
                                        <p:cTn id="164" dur="1" fill="hold">
                                          <p:stCondLst>
                                            <p:cond delay="0"/>
                                          </p:stCondLst>
                                        </p:cTn>
                                        <p:tgtEl>
                                          <p:spTgt spid="59"/>
                                        </p:tgtEl>
                                        <p:attrNameLst>
                                          <p:attrName>style.visibility</p:attrName>
                                        </p:attrNameLst>
                                      </p:cBhvr>
                                      <p:to>
                                        <p:strVal val="visible"/>
                                      </p:to>
                                    </p:set>
                                    <p:animEffect transition="in" filter="wipe(left)">
                                      <p:cBhvr>
                                        <p:cTn id="165" dur="500"/>
                                        <p:tgtEl>
                                          <p:spTgt spid="59"/>
                                        </p:tgtEl>
                                      </p:cBhvr>
                                    </p:animEffect>
                                  </p:childTnLst>
                                </p:cTn>
                              </p:par>
                            </p:childTnLst>
                          </p:cTn>
                        </p:par>
                        <p:par>
                          <p:cTn id="166" fill="hold" nodeType="afterGroup">
                            <p:stCondLst>
                              <p:cond delay="4500"/>
                            </p:stCondLst>
                            <p:childTnLst>
                              <p:par>
                                <p:cTn id="167" presetID="1" presetClass="entr" presetSubtype="0" fill="hold" grpId="0" nodeType="afterEffect">
                                  <p:stCondLst>
                                    <p:cond delay="0"/>
                                  </p:stCondLst>
                                  <p:childTnLst>
                                    <p:set>
                                      <p:cBhvr>
                                        <p:cTn id="168" dur="1" fill="hold">
                                          <p:stCondLst>
                                            <p:cond delay="0"/>
                                          </p:stCondLst>
                                        </p:cTn>
                                        <p:tgtEl>
                                          <p:spTgt spid="57"/>
                                        </p:tgtEl>
                                        <p:attrNameLst>
                                          <p:attrName>style.visibility</p:attrName>
                                        </p:attrNameLst>
                                      </p:cBhvr>
                                      <p:to>
                                        <p:strVal val="visible"/>
                                      </p:to>
                                    </p:set>
                                  </p:childTnLst>
                                </p:cTn>
                              </p:par>
                            </p:childTnLst>
                          </p:cTn>
                        </p:par>
                        <p:par>
                          <p:cTn id="169" fill="hold" nodeType="afterGroup">
                            <p:stCondLst>
                              <p:cond delay="4500"/>
                            </p:stCondLst>
                            <p:childTnLst>
                              <p:par>
                                <p:cTn id="170" presetID="22" presetClass="entr" presetSubtype="2" fill="hold" nodeType="afterEffect">
                                  <p:stCondLst>
                                    <p:cond delay="250"/>
                                  </p:stCondLst>
                                  <p:childTnLst>
                                    <p:set>
                                      <p:cBhvr>
                                        <p:cTn id="171" dur="1" fill="hold">
                                          <p:stCondLst>
                                            <p:cond delay="0"/>
                                          </p:stCondLst>
                                        </p:cTn>
                                        <p:tgtEl>
                                          <p:spTgt spid="78"/>
                                        </p:tgtEl>
                                        <p:attrNameLst>
                                          <p:attrName>style.visibility</p:attrName>
                                        </p:attrNameLst>
                                      </p:cBhvr>
                                      <p:to>
                                        <p:strVal val="visible"/>
                                      </p:to>
                                    </p:set>
                                    <p:animEffect transition="in" filter="wipe(right)">
                                      <p:cBhvr>
                                        <p:cTn id="172" dur="500"/>
                                        <p:tgtEl>
                                          <p:spTgt spid="78"/>
                                        </p:tgtEl>
                                      </p:cBhvr>
                                    </p:animEffect>
                                  </p:childTnLst>
                                </p:cTn>
                              </p:par>
                            </p:childTnLst>
                          </p:cTn>
                        </p:par>
                        <p:par>
                          <p:cTn id="173" fill="hold" nodeType="afterGroup">
                            <p:stCondLst>
                              <p:cond delay="5250"/>
                            </p:stCondLst>
                            <p:childTnLst>
                              <p:par>
                                <p:cTn id="174" presetID="1" presetClass="entr" presetSubtype="0" fill="hold" grpId="0" nodeType="afterEffect">
                                  <p:stCondLst>
                                    <p:cond delay="0"/>
                                  </p:stCondLst>
                                  <p:childTnLst>
                                    <p:set>
                                      <p:cBhvr>
                                        <p:cTn id="175"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allAtOnce" animBg="1"/>
      <p:bldP spid="12" grpId="1" uiExpand="1" build="allAtOnce" animBg="1"/>
      <p:bldP spid="14" grpId="0" animBg="1"/>
      <p:bldP spid="14" grpId="1" animBg="1"/>
      <p:bldP spid="15" grpId="0" animBg="1"/>
      <p:bldP spid="15" grpId="1" animBg="1"/>
      <p:bldP spid="16" grpId="0" animBg="1"/>
      <p:bldP spid="16" grpId="1" animBg="1"/>
      <p:bldP spid="48" grpId="0"/>
      <p:bldP spid="50" grpId="0"/>
      <p:bldP spid="51" grpId="0"/>
      <p:bldP spid="55" grpId="0"/>
      <p:bldP spid="57" grpId="0"/>
      <p:bldP spid="77" grpId="0"/>
      <p:bldP spid="1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a:extLst>
              <a:ext uri="{FF2B5EF4-FFF2-40B4-BE49-F238E27FC236}">
                <a16:creationId xmlns:a16="http://schemas.microsoft.com/office/drawing/2014/main" id="{FBDEFC45-FF4A-4D28-9DED-A0578D3AB4D6}"/>
              </a:ext>
            </a:extLst>
          </p:cNvPr>
          <p:cNvSpPr>
            <a:spLocks noGrp="1" noChangeArrowheads="1"/>
          </p:cNvSpPr>
          <p:nvPr>
            <p:ph type="title"/>
          </p:nvPr>
        </p:nvSpPr>
        <p:spPr>
          <a:xfrm>
            <a:off x="698500" y="7938"/>
            <a:ext cx="6954838" cy="857250"/>
          </a:xfrm>
        </p:spPr>
        <p:txBody>
          <a:bodyPr/>
          <a:lstStyle/>
          <a:p>
            <a:r>
              <a:rPr lang="fr-FR" altLang="fr-FR">
                <a:latin typeface="Arial" panose="020B0604020202020204" pitchFamily="34" charset="0"/>
                <a:cs typeface="Arial" panose="020B0604020202020204" pitchFamily="34" charset="0"/>
              </a:rPr>
              <a:t>De mai 2016 à aujourd’hui</a:t>
            </a:r>
          </a:p>
        </p:txBody>
      </p:sp>
      <p:graphicFrame>
        <p:nvGraphicFramePr>
          <p:cNvPr id="8" name="Graphique 7">
            <a:extLst>
              <a:ext uri="{FF2B5EF4-FFF2-40B4-BE49-F238E27FC236}">
                <a16:creationId xmlns:a16="http://schemas.microsoft.com/office/drawing/2014/main" id="{18E44BE7-1007-4461-A7A7-E9252CB24B44}"/>
              </a:ext>
            </a:extLst>
          </p:cNvPr>
          <p:cNvGraphicFramePr>
            <a:graphicFrameLocks/>
          </p:cNvGraphicFramePr>
          <p:nvPr/>
        </p:nvGraphicFramePr>
        <p:xfrm>
          <a:off x="1473200" y="968375"/>
          <a:ext cx="6197600" cy="4165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ipe(left)">
                                      <p:cBhvr>
                                        <p:cTn id="7" dur="1500"/>
                                        <p:tgtEl>
                                          <p:spTgt spid="8">
                                            <p:graphicEl>
                                              <a:chart seriesIdx="-3" categoryIdx="-3" bldStep="gridLegend"/>
                                            </p:graphicEl>
                                          </p:spTgt>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left)">
                                      <p:cBhvr>
                                        <p:cTn id="11" dur="1000"/>
                                        <p:tgtEl>
                                          <p:spTgt spid="8">
                                            <p:graphicEl>
                                              <a:chart seriesIdx="0" categoryIdx="-4" bldStep="series"/>
                                            </p:graphicEl>
                                          </p:spTgt>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left)">
                                      <p:cBhvr>
                                        <p:cTn id="15" dur="1000"/>
                                        <p:tgtEl>
                                          <p:spTgt spid="8">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CB0006C-4DA0-4D7E-B288-FEC1EEB97E74}"/>
              </a:ext>
            </a:extLst>
          </p:cNvPr>
          <p:cNvSpPr>
            <a:spLocks noGrp="1"/>
          </p:cNvSpPr>
          <p:nvPr>
            <p:ph type="title"/>
          </p:nvPr>
        </p:nvSpPr>
        <p:spPr>
          <a:xfrm>
            <a:off x="698500" y="163513"/>
            <a:ext cx="6954838" cy="857250"/>
          </a:xfrm>
        </p:spPr>
        <p:txBody>
          <a:bodyPr rtlCol="0">
            <a:normAutofit fontScale="90000"/>
          </a:bodyPr>
          <a:lstStyle/>
          <a:p>
            <a:pPr fontAlgn="auto">
              <a:spcAft>
                <a:spcPts val="0"/>
              </a:spcAft>
              <a:defRPr/>
            </a:pPr>
            <a:r>
              <a:rPr lang="fr-FR" dirty="0"/>
              <a:t>	Pourquoi un portail des soins oncologiques de support </a:t>
            </a:r>
          </a:p>
        </p:txBody>
      </p:sp>
      <p:sp>
        <p:nvSpPr>
          <p:cNvPr id="6" name="Espace réservé du contenu 5">
            <a:extLst>
              <a:ext uri="{FF2B5EF4-FFF2-40B4-BE49-F238E27FC236}">
                <a16:creationId xmlns:a16="http://schemas.microsoft.com/office/drawing/2014/main" id="{D1AA1467-4FC9-486A-88E4-45577E24168D}"/>
              </a:ext>
            </a:extLst>
          </p:cNvPr>
          <p:cNvSpPr>
            <a:spLocks noGrp="1" noChangeArrowheads="1"/>
          </p:cNvSpPr>
          <p:nvPr>
            <p:ph idx="1"/>
          </p:nvPr>
        </p:nvSpPr>
        <p:spPr>
          <a:xfrm>
            <a:off x="822325" y="3452813"/>
            <a:ext cx="3786188" cy="1433512"/>
          </a:xfrm>
        </p:spPr>
        <p:txBody>
          <a:bodyPr/>
          <a:lstStyle/>
          <a:p>
            <a:pPr marL="285750" indent="-285750">
              <a:buFontTx/>
              <a:buChar char="-"/>
            </a:pPr>
            <a:r>
              <a:rPr lang="fr-FR" altLang="fr-FR" sz="1600" dirty="0">
                <a:latin typeface="Arial" panose="020B0604020202020204" pitchFamily="34" charset="0"/>
                <a:cs typeface="Arial" panose="020B0604020202020204" pitchFamily="34" charset="0"/>
              </a:rPr>
              <a:t>Plusieurs spécialités </a:t>
            </a:r>
          </a:p>
          <a:p>
            <a:pPr marL="285750" indent="-285750">
              <a:buFontTx/>
              <a:buChar char="-"/>
            </a:pPr>
            <a:r>
              <a:rPr lang="fr-FR" altLang="fr-FR" sz="1600" dirty="0">
                <a:latin typeface="Arial" panose="020B0604020202020204" pitchFamily="34" charset="0"/>
                <a:cs typeface="Arial" panose="020B0604020202020204" pitchFamily="34" charset="0"/>
              </a:rPr>
              <a:t>Quantité importante de contenus</a:t>
            </a:r>
          </a:p>
          <a:p>
            <a:pPr marL="285750" indent="-285750">
              <a:buFontTx/>
              <a:buChar char="-"/>
            </a:pPr>
            <a:r>
              <a:rPr lang="fr-FR" altLang="fr-FR" sz="1600" dirty="0">
                <a:latin typeface="Arial" panose="020B0604020202020204" pitchFamily="34" charset="0"/>
                <a:cs typeface="Arial" panose="020B0604020202020204" pitchFamily="34" charset="0"/>
              </a:rPr>
              <a:t>Attente sur les annuaires</a:t>
            </a:r>
          </a:p>
        </p:txBody>
      </p:sp>
      <p:sp>
        <p:nvSpPr>
          <p:cNvPr id="4" name="Espace réservé du numéro de diapositive 3">
            <a:extLst>
              <a:ext uri="{FF2B5EF4-FFF2-40B4-BE49-F238E27FC236}">
                <a16:creationId xmlns:a16="http://schemas.microsoft.com/office/drawing/2014/main" id="{9C962006-0C1F-40EF-92EE-9D5DE3ECF0F7}"/>
              </a:ext>
            </a:extLst>
          </p:cNvPr>
          <p:cNvSpPr>
            <a:spLocks noGrp="1"/>
          </p:cNvSpPr>
          <p:nvPr>
            <p:ph type="sldNum" sz="quarter" idx="10"/>
          </p:nvPr>
        </p:nvSpPr>
        <p:spPr/>
        <p:txBody>
          <a:bodyPr/>
          <a:lstStyle/>
          <a:p>
            <a:pPr>
              <a:defRPr/>
            </a:pPr>
            <a:fld id="{77918472-A912-4B53-A0E0-7FDD1CAC3114}" type="slidenum">
              <a:rPr lang="fr-FR"/>
              <a:pPr>
                <a:defRPr/>
              </a:pPr>
              <a:t>5</a:t>
            </a:fld>
            <a:endParaRPr lang="fr-FR" dirty="0"/>
          </a:p>
        </p:txBody>
      </p:sp>
      <p:sp>
        <p:nvSpPr>
          <p:cNvPr id="24581" name="Sous-titre 2">
            <a:extLst>
              <a:ext uri="{FF2B5EF4-FFF2-40B4-BE49-F238E27FC236}">
                <a16:creationId xmlns:a16="http://schemas.microsoft.com/office/drawing/2014/main" id="{20E5C432-89F5-4765-B6EF-37A56D765BFC}"/>
              </a:ext>
            </a:extLst>
          </p:cNvPr>
          <p:cNvSpPr txBox="1">
            <a:spLocks noChangeArrowheads="1"/>
          </p:cNvSpPr>
          <p:nvPr/>
        </p:nvSpPr>
        <p:spPr bwMode="auto">
          <a:xfrm>
            <a:off x="6427788" y="762000"/>
            <a:ext cx="3652837"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3200">
                <a:solidFill>
                  <a:schemeClr val="tx1"/>
                </a:solidFill>
                <a:latin typeface="Arial" panose="020B0604020202020204" pitchFamily="34" charset="0"/>
              </a:defRPr>
            </a:lvl1pPr>
            <a:lvl2pPr>
              <a:spcBef>
                <a:spcPct val="20000"/>
              </a:spcBef>
              <a:buFont typeface="Arial" panose="020B0604020202020204" pitchFamily="34" charset="0"/>
              <a:buChar char="–"/>
              <a:defRPr sz="2800">
                <a:solidFill>
                  <a:schemeClr val="tx1"/>
                </a:solidFill>
                <a:latin typeface="Arial" panose="020B0604020202020204" pitchFamily="34" charset="0"/>
              </a:defRPr>
            </a:lvl2pPr>
            <a:lvl3pPr>
              <a:spcBef>
                <a:spcPct val="20000"/>
              </a:spcBef>
              <a:buFont typeface="Arial" panose="020B0604020202020204" pitchFamily="34" charset="0"/>
              <a:buChar char="•"/>
              <a:defRPr sz="2400">
                <a:solidFill>
                  <a:schemeClr val="tx1"/>
                </a:solidFill>
                <a:latin typeface="Arial" panose="020B0604020202020204" pitchFamily="34" charset="0"/>
              </a:defRPr>
            </a:lvl3pPr>
            <a:lvl4pPr>
              <a:spcBef>
                <a:spcPct val="20000"/>
              </a:spcBef>
              <a:buFont typeface="Arial" panose="020B0604020202020204" pitchFamily="34" charset="0"/>
              <a:buChar char="–"/>
              <a:defRPr sz="2000">
                <a:solidFill>
                  <a:schemeClr val="tx1"/>
                </a:solidFill>
                <a:latin typeface="Arial" panose="020B0604020202020204" pitchFamily="34" charset="0"/>
              </a:defRPr>
            </a:lvl4pPr>
            <a:lvl5pPr>
              <a:spcBef>
                <a:spcPct val="20000"/>
              </a:spcBef>
              <a:buFont typeface="Arial" panose="020B0604020202020204" pitchFamily="34" charset="0"/>
              <a:buChar char="»"/>
              <a:defRPr sz="2000">
                <a:solidFill>
                  <a:schemeClr val="tx1"/>
                </a:solidFill>
                <a:latin typeface="Arial" panose="020B0604020202020204" pitchFamily="34" charset="0"/>
              </a:defRPr>
            </a:lvl5pPr>
            <a:lvl6pPr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buFontTx/>
              <a:buNone/>
            </a:pPr>
            <a:r>
              <a:rPr lang="fr-FR" altLang="fr-FR" sz="1200">
                <a:solidFill>
                  <a:srgbClr val="21427C"/>
                </a:solidFill>
                <a:cs typeface="Arial" panose="020B0604020202020204" pitchFamily="34" charset="0"/>
              </a:rPr>
              <a:t>ressources-aura.fr</a:t>
            </a:r>
          </a:p>
        </p:txBody>
      </p:sp>
      <p:pic>
        <p:nvPicPr>
          <p:cNvPr id="24582" name="Image 8">
            <a:extLst>
              <a:ext uri="{FF2B5EF4-FFF2-40B4-BE49-F238E27FC236}">
                <a16:creationId xmlns:a16="http://schemas.microsoft.com/office/drawing/2014/main" id="{DC04813D-6E3F-46BC-8BF2-DB85271009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0938" y="198438"/>
            <a:ext cx="15065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rganigramme : Connecteur 9">
            <a:extLst>
              <a:ext uri="{FF2B5EF4-FFF2-40B4-BE49-F238E27FC236}">
                <a16:creationId xmlns:a16="http://schemas.microsoft.com/office/drawing/2014/main" id="{EB5AFACA-C31E-4FFC-91DE-86B38136E4FA}"/>
              </a:ext>
            </a:extLst>
          </p:cNvPr>
          <p:cNvSpPr/>
          <p:nvPr/>
        </p:nvSpPr>
        <p:spPr>
          <a:xfrm>
            <a:off x="1671638" y="952499"/>
            <a:ext cx="2268000" cy="2268000"/>
          </a:xfrm>
          <a:prstGeom prst="flowChartConnector">
            <a:avLst/>
          </a:prstGeom>
          <a:solidFill>
            <a:srgbClr val="E74858"/>
          </a:soli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fr-FR" dirty="0"/>
              <a:t>Problématiques</a:t>
            </a:r>
          </a:p>
        </p:txBody>
      </p:sp>
      <p:sp>
        <p:nvSpPr>
          <p:cNvPr id="11" name="Organigramme : Connecteur 10">
            <a:extLst>
              <a:ext uri="{FF2B5EF4-FFF2-40B4-BE49-F238E27FC236}">
                <a16:creationId xmlns:a16="http://schemas.microsoft.com/office/drawing/2014/main" id="{14692C43-19DB-4C09-8E89-F84E23DE915B}"/>
              </a:ext>
            </a:extLst>
          </p:cNvPr>
          <p:cNvSpPr/>
          <p:nvPr/>
        </p:nvSpPr>
        <p:spPr>
          <a:xfrm>
            <a:off x="5385338" y="952499"/>
            <a:ext cx="2268000" cy="2268000"/>
          </a:xfrm>
          <a:prstGeom prst="flowChartConnector">
            <a:avLst/>
          </a:prstGeom>
          <a:solidFill>
            <a:srgbClr val="95C04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fr-FR" dirty="0"/>
              <a:t>Réalisations</a:t>
            </a:r>
          </a:p>
        </p:txBody>
      </p:sp>
      <p:cxnSp>
        <p:nvCxnSpPr>
          <p:cNvPr id="12" name="Connecteur droit 11">
            <a:extLst>
              <a:ext uri="{FF2B5EF4-FFF2-40B4-BE49-F238E27FC236}">
                <a16:creationId xmlns:a16="http://schemas.microsoft.com/office/drawing/2014/main" id="{B7FADD97-B342-40C8-A403-470E829C4324}"/>
              </a:ext>
            </a:extLst>
          </p:cNvPr>
          <p:cNvCxnSpPr>
            <a:cxnSpLocks/>
            <a:stCxn id="10" idx="6"/>
            <a:endCxn id="11" idx="2"/>
          </p:cNvCxnSpPr>
          <p:nvPr/>
        </p:nvCxnSpPr>
        <p:spPr>
          <a:xfrm>
            <a:off x="3939638" y="2086499"/>
            <a:ext cx="1445700" cy="0"/>
          </a:xfrm>
          <a:prstGeom prst="line">
            <a:avLst/>
          </a:prstGeom>
          <a:ln w="28575">
            <a:solidFill>
              <a:srgbClr val="E74858"/>
            </a:solidFill>
            <a:prstDash val="lgDash"/>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4" name="Espace réservé du contenu 5">
            <a:extLst>
              <a:ext uri="{FF2B5EF4-FFF2-40B4-BE49-F238E27FC236}">
                <a16:creationId xmlns:a16="http://schemas.microsoft.com/office/drawing/2014/main" id="{5420805C-EC33-433E-ADDF-770C53EF6984}"/>
              </a:ext>
            </a:extLst>
          </p:cNvPr>
          <p:cNvSpPr txBox="1">
            <a:spLocks noChangeArrowheads="1"/>
          </p:cNvSpPr>
          <p:nvPr/>
        </p:nvSpPr>
        <p:spPr bwMode="auto">
          <a:xfrm>
            <a:off x="5084763" y="3452813"/>
            <a:ext cx="361950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20000"/>
              </a:spcBef>
              <a:buBlip>
                <a:blip r:embed="rId3"/>
              </a:buBlip>
              <a:defRPr sz="3200">
                <a:solidFill>
                  <a:schemeClr val="tx1"/>
                </a:solidFill>
                <a:latin typeface="Arial" panose="020B0604020202020204" pitchFamily="34" charset="0"/>
              </a:defRPr>
            </a:lvl1pPr>
            <a:lvl2pPr>
              <a:spcBef>
                <a:spcPct val="20000"/>
              </a:spcBef>
              <a:buFont typeface="Arial" panose="020B0604020202020204" pitchFamily="34" charset="0"/>
              <a:buChar char="–"/>
              <a:defRPr sz="2800">
                <a:solidFill>
                  <a:schemeClr val="tx1"/>
                </a:solidFill>
                <a:latin typeface="Arial" panose="020B0604020202020204" pitchFamily="34" charset="0"/>
              </a:defRPr>
            </a:lvl2pPr>
            <a:lvl3pPr>
              <a:spcBef>
                <a:spcPct val="20000"/>
              </a:spcBef>
              <a:buFont typeface="Arial" panose="020B0604020202020204" pitchFamily="34" charset="0"/>
              <a:buChar char="•"/>
              <a:defRPr sz="2400">
                <a:solidFill>
                  <a:schemeClr val="tx1"/>
                </a:solidFill>
                <a:latin typeface="Arial" panose="020B0604020202020204" pitchFamily="34" charset="0"/>
              </a:defRPr>
            </a:lvl3pPr>
            <a:lvl4pPr>
              <a:spcBef>
                <a:spcPct val="20000"/>
              </a:spcBef>
              <a:buFont typeface="Arial" panose="020B0604020202020204" pitchFamily="34" charset="0"/>
              <a:buChar char="–"/>
              <a:defRPr sz="2000">
                <a:solidFill>
                  <a:schemeClr val="tx1"/>
                </a:solidFill>
                <a:latin typeface="Arial" panose="020B0604020202020204" pitchFamily="34" charset="0"/>
              </a:defRPr>
            </a:lvl4pPr>
            <a:lvl5pPr>
              <a:spcBef>
                <a:spcPct val="20000"/>
              </a:spcBef>
              <a:buFont typeface="Arial" panose="020B0604020202020204" pitchFamily="34" charset="0"/>
              <a:buChar char="»"/>
              <a:defRPr sz="2000">
                <a:solidFill>
                  <a:schemeClr val="tx1"/>
                </a:solidFill>
                <a:latin typeface="Arial" panose="020B0604020202020204" pitchFamily="34" charset="0"/>
              </a:defRPr>
            </a:lvl5pPr>
            <a:lvl6pPr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buFontTx/>
              <a:buChar char="-"/>
            </a:pPr>
            <a:r>
              <a:rPr lang="fr-FR" altLang="fr-FR" sz="1600">
                <a:solidFill>
                  <a:srgbClr val="21427C"/>
                </a:solidFill>
                <a:cs typeface="Arial" panose="020B0604020202020204" pitchFamily="34" charset="0"/>
              </a:rPr>
              <a:t>Espace dédié</a:t>
            </a:r>
          </a:p>
          <a:p>
            <a:pPr eaLnBrk="1" hangingPunct="1">
              <a:buFontTx/>
              <a:buChar char="-"/>
            </a:pPr>
            <a:r>
              <a:rPr lang="fr-FR" altLang="fr-FR" sz="1600">
                <a:solidFill>
                  <a:srgbClr val="21427C"/>
                </a:solidFill>
                <a:cs typeface="Arial" panose="020B0604020202020204" pitchFamily="34" charset="0"/>
              </a:rPr>
              <a:t>Cohérence dans l’accessibilité aux contenus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nodeType="afterGroup">
                            <p:stCondLst>
                              <p:cond delay="1000"/>
                            </p:stCondLst>
                            <p:childTnLst>
                              <p:par>
                                <p:cTn id="8" presetID="32" presetClass="emph" presetSubtype="0" fill="hold" grpId="1" nodeType="afterEffect">
                                  <p:stCondLst>
                                    <p:cond delay="0"/>
                                  </p:stCondLst>
                                  <p:childTnLst>
                                    <p:animRot by="120000">
                                      <p:cBhvr>
                                        <p:cTn id="9" dur="100" fill="hold">
                                          <p:stCondLst>
                                            <p:cond delay="0"/>
                                          </p:stCondLst>
                                        </p:cTn>
                                        <p:tgtEl>
                                          <p:spTgt spid="10"/>
                                        </p:tgtEl>
                                        <p:attrNameLst>
                                          <p:attrName>r</p:attrName>
                                        </p:attrNameLst>
                                      </p:cBhvr>
                                    </p:animRot>
                                    <p:animRot by="-240000">
                                      <p:cBhvr>
                                        <p:cTn id="10" dur="200" fill="hold">
                                          <p:stCondLst>
                                            <p:cond delay="200"/>
                                          </p:stCondLst>
                                        </p:cTn>
                                        <p:tgtEl>
                                          <p:spTgt spid="10"/>
                                        </p:tgtEl>
                                        <p:attrNameLst>
                                          <p:attrName>r</p:attrName>
                                        </p:attrNameLst>
                                      </p:cBhvr>
                                    </p:animRot>
                                    <p:animRot by="240000">
                                      <p:cBhvr>
                                        <p:cTn id="11" dur="200" fill="hold">
                                          <p:stCondLst>
                                            <p:cond delay="400"/>
                                          </p:stCondLst>
                                        </p:cTn>
                                        <p:tgtEl>
                                          <p:spTgt spid="10"/>
                                        </p:tgtEl>
                                        <p:attrNameLst>
                                          <p:attrName>r</p:attrName>
                                        </p:attrNameLst>
                                      </p:cBhvr>
                                    </p:animRot>
                                    <p:animRot by="-240000">
                                      <p:cBhvr>
                                        <p:cTn id="12" dur="200" fill="hold">
                                          <p:stCondLst>
                                            <p:cond delay="600"/>
                                          </p:stCondLst>
                                        </p:cTn>
                                        <p:tgtEl>
                                          <p:spTgt spid="10"/>
                                        </p:tgtEl>
                                        <p:attrNameLst>
                                          <p:attrName>r</p:attrName>
                                        </p:attrNameLst>
                                      </p:cBhvr>
                                    </p:animRot>
                                    <p:animRot by="120000">
                                      <p:cBhvr>
                                        <p:cTn id="13" dur="200" fill="hold">
                                          <p:stCondLst>
                                            <p:cond delay="800"/>
                                          </p:stCondLst>
                                        </p:cTn>
                                        <p:tgtEl>
                                          <p:spTgt spid="10"/>
                                        </p:tgtEl>
                                        <p:attrNameLst>
                                          <p:attrName>r</p:attrName>
                                        </p:attrNameLst>
                                      </p:cBhvr>
                                    </p:animRot>
                                  </p:childTnLst>
                                </p:cTn>
                              </p:par>
                            </p:childTnLst>
                          </p:cTn>
                        </p:par>
                        <p:par>
                          <p:cTn id="14" fill="hold" nodeType="afterGroup">
                            <p:stCondLst>
                              <p:cond delay="2000"/>
                            </p:stCondLst>
                            <p:childTnLst>
                              <p:par>
                                <p:cTn id="15" presetID="22" presetClass="entr" presetSubtype="1" fill="hold"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up)">
                                      <p:cBhvr>
                                        <p:cTn id="17" dur="1000"/>
                                        <p:tgtEl>
                                          <p:spTgt spid="6">
                                            <p:txEl>
                                              <p:pRg st="0" end="0"/>
                                            </p:txEl>
                                          </p:spTgt>
                                        </p:tgtEl>
                                      </p:cBhvr>
                                    </p:animEffect>
                                  </p:childTnLst>
                                </p:cTn>
                              </p:par>
                            </p:childTnLst>
                          </p:cTn>
                        </p:par>
                        <p:par>
                          <p:cTn id="18" fill="hold" nodeType="afterGroup">
                            <p:stCondLst>
                              <p:cond delay="3000"/>
                            </p:stCondLst>
                            <p:childTnLst>
                              <p:par>
                                <p:cTn id="19" presetID="22" presetClass="entr" presetSubtype="1" fill="hold"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up)">
                                      <p:cBhvr>
                                        <p:cTn id="21" dur="1000"/>
                                        <p:tgtEl>
                                          <p:spTgt spid="6">
                                            <p:txEl>
                                              <p:pRg st="1" end="1"/>
                                            </p:txEl>
                                          </p:spTgt>
                                        </p:tgtEl>
                                      </p:cBhvr>
                                    </p:animEffect>
                                  </p:childTnLst>
                                </p:cTn>
                              </p:par>
                            </p:childTnLst>
                          </p:cTn>
                        </p:par>
                        <p:par>
                          <p:cTn id="22" fill="hold" nodeType="afterGroup">
                            <p:stCondLst>
                              <p:cond delay="4000"/>
                            </p:stCondLst>
                            <p:childTnLst>
                              <p:par>
                                <p:cTn id="23" presetID="22" presetClass="entr" presetSubtype="1" fill="hold" nodeType="afterEffect">
                                  <p:stCondLst>
                                    <p:cond delay="20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wipe(up)">
                                      <p:cBhvr>
                                        <p:cTn id="25" dur="1000"/>
                                        <p:tgtEl>
                                          <p:spTgt spid="6">
                                            <p:txEl>
                                              <p:pRg st="2" end="2"/>
                                            </p:txEl>
                                          </p:spTgt>
                                        </p:tgtEl>
                                      </p:cBhvr>
                                    </p:animEffect>
                                  </p:childTnLst>
                                </p:cTn>
                              </p:par>
                            </p:childTnLst>
                          </p:cTn>
                        </p:par>
                      </p:childTnLst>
                    </p:cTn>
                  </p:par>
                  <p:par>
                    <p:cTn id="26" fill="hold">
                      <p:stCondLst>
                        <p:cond delay="indefinite"/>
                      </p:stCondLst>
                      <p:childTnLst>
                        <p:par>
                          <p:cTn id="27" fill="hold" nodeType="after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250"/>
                                        <p:tgtEl>
                                          <p:spTgt spid="12"/>
                                        </p:tgtEl>
                                      </p:cBhvr>
                                    </p:animEffect>
                                  </p:childTnLst>
                                </p:cTn>
                              </p:par>
                            </p:childTnLst>
                          </p:cTn>
                        </p:par>
                        <p:par>
                          <p:cTn id="31" fill="hold">
                            <p:stCondLst>
                              <p:cond delay="1250"/>
                            </p:stCondLst>
                            <p:childTnLst>
                              <p:par>
                                <p:cTn id="32" presetID="7" presetClass="emph" presetSubtype="2" fill="hold" nodeType="afterEffect">
                                  <p:stCondLst>
                                    <p:cond delay="0"/>
                                  </p:stCondLst>
                                  <p:childTnLst>
                                    <p:animClr clrSpc="rgb" dir="cw">
                                      <p:cBhvr>
                                        <p:cTn id="33" dur="1500" fill="hold"/>
                                        <p:tgtEl>
                                          <p:spTgt spid="12"/>
                                        </p:tgtEl>
                                        <p:attrNameLst>
                                          <p:attrName>stroke.color</p:attrName>
                                        </p:attrNameLst>
                                      </p:cBhvr>
                                      <p:to>
                                        <a:srgbClr val="95C047"/>
                                      </p:to>
                                    </p:animClr>
                                    <p:set>
                                      <p:cBhvr>
                                        <p:cTn id="34" dur="1500" fill="hold"/>
                                        <p:tgtEl>
                                          <p:spTgt spid="12"/>
                                        </p:tgtEl>
                                        <p:attrNameLst>
                                          <p:attrName>stroke.on</p:attrName>
                                        </p:attrNameLst>
                                      </p:cBhvr>
                                      <p:to>
                                        <p:strVal val="true"/>
                                      </p:to>
                                    </p:set>
                                  </p:childTnLst>
                                </p:cTn>
                              </p:par>
                            </p:childTnLst>
                          </p:cTn>
                        </p:par>
                        <p:par>
                          <p:cTn id="35" fill="hold" nodeType="afterGroup">
                            <p:stCondLst>
                              <p:cond delay="2750"/>
                            </p:stCondLst>
                            <p:childTnLst>
                              <p:par>
                                <p:cTn id="36" presetID="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par>
                          <p:cTn id="38" fill="hold" nodeType="afterGroup">
                            <p:stCondLst>
                              <p:cond delay="2750"/>
                            </p:stCondLst>
                            <p:childTnLst>
                              <p:par>
                                <p:cTn id="39" presetID="32" presetClass="emph" presetSubtype="0" fill="hold" grpId="1" nodeType="afterEffect">
                                  <p:stCondLst>
                                    <p:cond delay="0"/>
                                  </p:stCondLst>
                                  <p:childTnLst>
                                    <p:animRot by="120000">
                                      <p:cBhvr>
                                        <p:cTn id="40" dur="100" fill="hold">
                                          <p:stCondLst>
                                            <p:cond delay="0"/>
                                          </p:stCondLst>
                                        </p:cTn>
                                        <p:tgtEl>
                                          <p:spTgt spid="11"/>
                                        </p:tgtEl>
                                        <p:attrNameLst>
                                          <p:attrName>r</p:attrName>
                                        </p:attrNameLst>
                                      </p:cBhvr>
                                    </p:animRot>
                                    <p:animRot by="-240000">
                                      <p:cBhvr>
                                        <p:cTn id="41" dur="200" fill="hold">
                                          <p:stCondLst>
                                            <p:cond delay="200"/>
                                          </p:stCondLst>
                                        </p:cTn>
                                        <p:tgtEl>
                                          <p:spTgt spid="11"/>
                                        </p:tgtEl>
                                        <p:attrNameLst>
                                          <p:attrName>r</p:attrName>
                                        </p:attrNameLst>
                                      </p:cBhvr>
                                    </p:animRot>
                                    <p:animRot by="240000">
                                      <p:cBhvr>
                                        <p:cTn id="42" dur="200" fill="hold">
                                          <p:stCondLst>
                                            <p:cond delay="400"/>
                                          </p:stCondLst>
                                        </p:cTn>
                                        <p:tgtEl>
                                          <p:spTgt spid="11"/>
                                        </p:tgtEl>
                                        <p:attrNameLst>
                                          <p:attrName>r</p:attrName>
                                        </p:attrNameLst>
                                      </p:cBhvr>
                                    </p:animRot>
                                    <p:animRot by="-240000">
                                      <p:cBhvr>
                                        <p:cTn id="43" dur="200" fill="hold">
                                          <p:stCondLst>
                                            <p:cond delay="600"/>
                                          </p:stCondLst>
                                        </p:cTn>
                                        <p:tgtEl>
                                          <p:spTgt spid="11"/>
                                        </p:tgtEl>
                                        <p:attrNameLst>
                                          <p:attrName>r</p:attrName>
                                        </p:attrNameLst>
                                      </p:cBhvr>
                                    </p:animRot>
                                    <p:animRot by="120000">
                                      <p:cBhvr>
                                        <p:cTn id="44" dur="200" fill="hold">
                                          <p:stCondLst>
                                            <p:cond delay="800"/>
                                          </p:stCondLst>
                                        </p:cTn>
                                        <p:tgtEl>
                                          <p:spTgt spid="11"/>
                                        </p:tgtEl>
                                        <p:attrNameLst>
                                          <p:attrName>r</p:attrName>
                                        </p:attrNameLst>
                                      </p:cBhvr>
                                    </p:animRot>
                                  </p:childTnLst>
                                </p:cTn>
                              </p:par>
                            </p:childTnLst>
                          </p:cTn>
                        </p:par>
                        <p:par>
                          <p:cTn id="45" fill="hold" nodeType="afterGroup">
                            <p:stCondLst>
                              <p:cond delay="3750"/>
                            </p:stCondLst>
                            <p:childTnLst>
                              <p:par>
                                <p:cTn id="46" presetID="22" presetClass="entr" presetSubtype="1" fill="hold"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wipe(up)">
                                      <p:cBhvr>
                                        <p:cTn id="48" dur="1000"/>
                                        <p:tgtEl>
                                          <p:spTgt spid="14">
                                            <p:txEl>
                                              <p:pRg st="0" end="0"/>
                                            </p:txEl>
                                          </p:spTgt>
                                        </p:tgtEl>
                                      </p:cBhvr>
                                    </p:animEffect>
                                  </p:childTnLst>
                                </p:cTn>
                              </p:par>
                            </p:childTnLst>
                          </p:cTn>
                        </p:par>
                        <p:par>
                          <p:cTn id="49" fill="hold" nodeType="afterGroup">
                            <p:stCondLst>
                              <p:cond delay="4750"/>
                            </p:stCondLst>
                            <p:childTnLst>
                              <p:par>
                                <p:cTn id="50" presetID="22" presetClass="entr" presetSubtype="1" fill="hold" nodeType="afterEffect">
                                  <p:stCondLst>
                                    <p:cond delay="1000"/>
                                  </p:stCondLst>
                                  <p:childTnLst>
                                    <p:set>
                                      <p:cBhvr>
                                        <p:cTn id="51" dur="1" fill="hold">
                                          <p:stCondLst>
                                            <p:cond delay="0"/>
                                          </p:stCondLst>
                                        </p:cTn>
                                        <p:tgtEl>
                                          <p:spTgt spid="14">
                                            <p:txEl>
                                              <p:pRg st="1" end="1"/>
                                            </p:txEl>
                                          </p:spTgt>
                                        </p:tgtEl>
                                        <p:attrNameLst>
                                          <p:attrName>style.visibility</p:attrName>
                                        </p:attrNameLst>
                                      </p:cBhvr>
                                      <p:to>
                                        <p:strVal val="visible"/>
                                      </p:to>
                                    </p:set>
                                    <p:animEffect transition="in" filter="wipe(up)">
                                      <p:cBhvr>
                                        <p:cTn id="52" dur="1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3">
            <a:extLst>
              <a:ext uri="{FF2B5EF4-FFF2-40B4-BE49-F238E27FC236}">
                <a16:creationId xmlns:a16="http://schemas.microsoft.com/office/drawing/2014/main" id="{97E71F66-99BE-4B64-9FD6-343335403AD4}"/>
              </a:ext>
            </a:extLst>
          </p:cNvPr>
          <p:cNvSpPr>
            <a:spLocks noGrp="1" noChangeArrowheads="1"/>
          </p:cNvSpPr>
          <p:nvPr>
            <p:ph type="title"/>
          </p:nvPr>
        </p:nvSpPr>
        <p:spPr>
          <a:xfrm>
            <a:off x="698500" y="7938"/>
            <a:ext cx="6954838" cy="857250"/>
          </a:xfrm>
        </p:spPr>
        <p:txBody>
          <a:bodyPr/>
          <a:lstStyle/>
          <a:p>
            <a:r>
              <a:rPr lang="fr-FR" altLang="fr-FR">
                <a:latin typeface="Arial" panose="020B0604020202020204" pitchFamily="34" charset="0"/>
                <a:cs typeface="Arial" panose="020B0604020202020204" pitchFamily="34" charset="0"/>
              </a:rPr>
              <a:t>Méthodologie</a:t>
            </a:r>
          </a:p>
        </p:txBody>
      </p:sp>
      <p:sp>
        <p:nvSpPr>
          <p:cNvPr id="2" name="Espace réservé du contenu 1">
            <a:extLst>
              <a:ext uri="{FF2B5EF4-FFF2-40B4-BE49-F238E27FC236}">
                <a16:creationId xmlns:a16="http://schemas.microsoft.com/office/drawing/2014/main" id="{A89C2F34-8F6D-489C-BD50-2E5D9FF673AD}"/>
              </a:ext>
            </a:extLst>
          </p:cNvPr>
          <p:cNvSpPr>
            <a:spLocks noGrp="1"/>
          </p:cNvSpPr>
          <p:nvPr>
            <p:ph idx="1"/>
          </p:nvPr>
        </p:nvSpPr>
        <p:spPr>
          <a:xfrm>
            <a:off x="698500" y="1687513"/>
            <a:ext cx="3222625" cy="2560637"/>
          </a:xfrm>
          <a:solidFill>
            <a:schemeClr val="accent5">
              <a:lumMod val="20000"/>
              <a:lumOff val="80000"/>
            </a:schemeClr>
          </a:solidFill>
          <a:ln>
            <a:solidFill>
              <a:schemeClr val="tx1">
                <a:lumMod val="50000"/>
                <a:lumOff val="50000"/>
              </a:schemeClr>
            </a:solidFill>
          </a:ln>
          <a:effectLst>
            <a:outerShdw blurRad="50800" dist="38100" dir="5400000" algn="t" rotWithShape="0">
              <a:prstClr val="black">
                <a:alpha val="40000"/>
              </a:prstClr>
            </a:outerShdw>
          </a:effectLst>
        </p:spPr>
        <p:txBody>
          <a:bodyPr rtlCol="0"/>
          <a:lstStyle/>
          <a:p>
            <a:pPr fontAlgn="auto">
              <a:spcAft>
                <a:spcPts val="0"/>
              </a:spcAft>
              <a:defRPr/>
            </a:pPr>
            <a:r>
              <a:rPr lang="fr-FR" b="1" dirty="0"/>
              <a:t>Contenu </a:t>
            </a:r>
          </a:p>
          <a:p>
            <a:pPr marL="285750" indent="-285750" fontAlgn="auto">
              <a:spcAft>
                <a:spcPts val="0"/>
              </a:spcAft>
              <a:buFontTx/>
              <a:buChar char="-"/>
              <a:defRPr/>
            </a:pPr>
            <a:r>
              <a:rPr lang="fr-FR" dirty="0"/>
              <a:t>Constituer des comités de pilotage</a:t>
            </a:r>
          </a:p>
          <a:p>
            <a:pPr marL="285750" indent="-285750" fontAlgn="auto">
              <a:spcAft>
                <a:spcPts val="0"/>
              </a:spcAft>
              <a:buFontTx/>
              <a:buChar char="-"/>
              <a:defRPr/>
            </a:pPr>
            <a:r>
              <a:rPr lang="fr-FR" dirty="0"/>
              <a:t>Définir des objectifs et des contenus </a:t>
            </a:r>
          </a:p>
        </p:txBody>
      </p:sp>
      <p:sp>
        <p:nvSpPr>
          <p:cNvPr id="6" name="Organigramme : Connecteur 5">
            <a:extLst>
              <a:ext uri="{FF2B5EF4-FFF2-40B4-BE49-F238E27FC236}">
                <a16:creationId xmlns:a16="http://schemas.microsoft.com/office/drawing/2014/main" id="{20846709-F398-461F-8947-C4E6819FF159}"/>
              </a:ext>
            </a:extLst>
          </p:cNvPr>
          <p:cNvSpPr/>
          <p:nvPr/>
        </p:nvSpPr>
        <p:spPr>
          <a:xfrm>
            <a:off x="1176338" y="3892550"/>
            <a:ext cx="755650" cy="755650"/>
          </a:xfrm>
          <a:prstGeom prst="flowChartConnector">
            <a:avLst/>
          </a:prstGeom>
          <a:solidFill>
            <a:srgbClr val="941058"/>
          </a:soli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fr-FR" sz="1100" b="1" dirty="0"/>
              <a:t>7 COPILS</a:t>
            </a:r>
          </a:p>
        </p:txBody>
      </p:sp>
      <p:sp>
        <p:nvSpPr>
          <p:cNvPr id="7" name="Organigramme : Connecteur 6">
            <a:extLst>
              <a:ext uri="{FF2B5EF4-FFF2-40B4-BE49-F238E27FC236}">
                <a16:creationId xmlns:a16="http://schemas.microsoft.com/office/drawing/2014/main" id="{3DB675C9-0748-464F-88A3-8A018D4BD988}"/>
              </a:ext>
            </a:extLst>
          </p:cNvPr>
          <p:cNvSpPr/>
          <p:nvPr/>
        </p:nvSpPr>
        <p:spPr>
          <a:xfrm>
            <a:off x="2279650" y="3767138"/>
            <a:ext cx="935038" cy="935037"/>
          </a:xfrm>
          <a:prstGeom prst="flowChartConnector">
            <a:avLst/>
          </a:prstGeom>
          <a:solidFill>
            <a:srgbClr val="941058"/>
          </a:soli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fr-FR" sz="1100" b="1" dirty="0"/>
              <a:t>96 </a:t>
            </a:r>
          </a:p>
          <a:p>
            <a:pPr algn="ctr" eaLnBrk="1" fontAlgn="auto" hangingPunct="1">
              <a:spcBef>
                <a:spcPts val="0"/>
              </a:spcBef>
              <a:spcAft>
                <a:spcPts val="0"/>
              </a:spcAft>
              <a:defRPr/>
            </a:pPr>
            <a:r>
              <a:rPr lang="fr-FR" sz="1100" b="1" dirty="0"/>
              <a:t>PERS.</a:t>
            </a:r>
          </a:p>
        </p:txBody>
      </p:sp>
      <p:cxnSp>
        <p:nvCxnSpPr>
          <p:cNvPr id="11" name="Connecteur droit 10">
            <a:extLst>
              <a:ext uri="{FF2B5EF4-FFF2-40B4-BE49-F238E27FC236}">
                <a16:creationId xmlns:a16="http://schemas.microsoft.com/office/drawing/2014/main" id="{00BC78CC-8195-4C60-9112-C9A26EA77E45}"/>
              </a:ext>
            </a:extLst>
          </p:cNvPr>
          <p:cNvCxnSpPr>
            <a:cxnSpLocks/>
            <a:stCxn id="6" idx="6"/>
            <a:endCxn id="7" idx="2"/>
          </p:cNvCxnSpPr>
          <p:nvPr/>
        </p:nvCxnSpPr>
        <p:spPr>
          <a:xfrm flipV="1">
            <a:off x="1931988" y="4235450"/>
            <a:ext cx="347662" cy="34925"/>
          </a:xfrm>
          <a:prstGeom prst="line">
            <a:avLst/>
          </a:prstGeom>
          <a:ln w="57150">
            <a:solidFill>
              <a:srgbClr val="941058"/>
            </a:solidFill>
          </a:ln>
        </p:spPr>
        <p:style>
          <a:lnRef idx="2">
            <a:schemeClr val="accent1"/>
          </a:lnRef>
          <a:fillRef idx="0">
            <a:schemeClr val="accent1"/>
          </a:fillRef>
          <a:effectRef idx="1">
            <a:schemeClr val="accent1"/>
          </a:effectRef>
          <a:fontRef idx="minor">
            <a:schemeClr val="tx1"/>
          </a:fontRef>
        </p:style>
      </p:cxnSp>
      <p:sp>
        <p:nvSpPr>
          <p:cNvPr id="31" name="ZoneTexte 30">
            <a:extLst>
              <a:ext uri="{FF2B5EF4-FFF2-40B4-BE49-F238E27FC236}">
                <a16:creationId xmlns:a16="http://schemas.microsoft.com/office/drawing/2014/main" id="{539B25B9-177D-41B0-B187-ABD4C81488E2}"/>
              </a:ext>
            </a:extLst>
          </p:cNvPr>
          <p:cNvSpPr txBox="1"/>
          <p:nvPr/>
        </p:nvSpPr>
        <p:spPr>
          <a:xfrm>
            <a:off x="2812974" y="748777"/>
            <a:ext cx="2727029" cy="338554"/>
          </a:xfrm>
          <a:prstGeom prst="rect">
            <a:avLst/>
          </a:prstGeom>
          <a:solidFill>
            <a:srgbClr val="5EC4E5"/>
          </a:solidFill>
          <a:ln>
            <a:solidFill>
              <a:srgbClr val="5EC4E5"/>
            </a:solidFill>
          </a:ln>
          <a:effectLst>
            <a:outerShdw blurRad="76200" dist="12700" dir="2700000" sy="-23000" kx="-800400" algn="bl" rotWithShape="0">
              <a:prstClr val="black">
                <a:alpha val="20000"/>
              </a:prstClr>
            </a:outerShdw>
            <a:softEdge rad="12700"/>
          </a:effectLst>
        </p:spPr>
        <p:txBody>
          <a:bodyPr wrap="none">
            <a:spAutoFit/>
          </a:bodyPr>
          <a:lstStyle/>
          <a:p>
            <a:pPr eaLnBrk="1" fontAlgn="auto" hangingPunct="1">
              <a:spcBef>
                <a:spcPts val="0"/>
              </a:spcBef>
              <a:spcAft>
                <a:spcPts val="0"/>
              </a:spcAft>
              <a:defRPr/>
            </a:pPr>
            <a:r>
              <a:rPr lang="fr-FR" sz="1600" dirty="0">
                <a:solidFill>
                  <a:schemeClr val="bg1"/>
                </a:solidFill>
                <a:latin typeface="+mn-lt"/>
              </a:rPr>
              <a:t>Juin 2017 à décembre 2018</a:t>
            </a:r>
          </a:p>
        </p:txBody>
      </p:sp>
      <p:sp>
        <p:nvSpPr>
          <p:cNvPr id="9" name="Espace réservé du contenu 1">
            <a:extLst>
              <a:ext uri="{FF2B5EF4-FFF2-40B4-BE49-F238E27FC236}">
                <a16:creationId xmlns:a16="http://schemas.microsoft.com/office/drawing/2014/main" id="{126BB856-FCA8-464A-BCCC-5A98704B7947}"/>
              </a:ext>
            </a:extLst>
          </p:cNvPr>
          <p:cNvSpPr txBox="1">
            <a:spLocks/>
          </p:cNvSpPr>
          <p:nvPr/>
        </p:nvSpPr>
        <p:spPr>
          <a:xfrm>
            <a:off x="5116513" y="1606550"/>
            <a:ext cx="3217862" cy="2562225"/>
          </a:xfrm>
          <a:prstGeom prst="rect">
            <a:avLst/>
          </a:prstGeom>
          <a:solidFill>
            <a:schemeClr val="accent5">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indent="0">
              <a:spcBef>
                <a:spcPct val="20000"/>
              </a:spcBef>
              <a:buFontTx/>
              <a:buNone/>
              <a:defRPr b="1">
                <a:solidFill>
                  <a:srgbClr val="21427C"/>
                </a:solidFill>
                <a:latin typeface="Arial"/>
                <a:cs typeface="Arial"/>
              </a:defRPr>
            </a:lvl1pPr>
            <a:lvl2pPr indent="0">
              <a:spcBef>
                <a:spcPct val="20000"/>
              </a:spcBef>
              <a:buFontTx/>
              <a:buNone/>
              <a:defRPr sz="1600">
                <a:solidFill>
                  <a:srgbClr val="21427C"/>
                </a:solidFill>
                <a:latin typeface="Arial"/>
                <a:cs typeface="Arial"/>
              </a:defRPr>
            </a:lvl2pPr>
            <a:lvl3pPr indent="0">
              <a:spcBef>
                <a:spcPct val="20000"/>
              </a:spcBef>
              <a:buFontTx/>
              <a:buNone/>
              <a:defRPr sz="1400">
                <a:solidFill>
                  <a:srgbClr val="21427C"/>
                </a:solidFill>
                <a:latin typeface="Arial"/>
                <a:cs typeface="Arial"/>
              </a:defRPr>
            </a:lvl3pPr>
            <a:lvl4pPr indent="0">
              <a:spcBef>
                <a:spcPct val="20000"/>
              </a:spcBef>
              <a:buFontTx/>
              <a:buNone/>
              <a:defRPr sz="1200">
                <a:solidFill>
                  <a:srgbClr val="21427C"/>
                </a:solidFill>
                <a:latin typeface="Arial"/>
                <a:cs typeface="Arial"/>
              </a:defRPr>
            </a:lvl4pPr>
            <a:lvl5pPr indent="0">
              <a:spcBef>
                <a:spcPct val="20000"/>
              </a:spcBef>
              <a:buFontTx/>
              <a:buNone/>
              <a:defRPr sz="1200">
                <a:solidFill>
                  <a:srgbClr val="21427C"/>
                </a:solidFill>
                <a:latin typeface="Arial"/>
                <a:cs typeface="Aria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eaLnBrk="1" fontAlgn="auto" hangingPunct="1">
              <a:spcAft>
                <a:spcPts val="0"/>
              </a:spcAft>
              <a:defRPr/>
            </a:pPr>
            <a:r>
              <a:rPr lang="fr-FR" dirty="0"/>
              <a:t>Outil informatique</a:t>
            </a:r>
          </a:p>
          <a:p>
            <a:pPr marL="285750" indent="-285750" eaLnBrk="1" fontAlgn="auto" hangingPunct="1">
              <a:spcAft>
                <a:spcPts val="0"/>
              </a:spcAft>
              <a:buFontTx/>
              <a:buChar char="-"/>
              <a:defRPr/>
            </a:pPr>
            <a:r>
              <a:rPr lang="fr-FR" b="0" dirty="0"/>
              <a:t>Mise en place de différents lots d’évolution avec prestataire</a:t>
            </a:r>
          </a:p>
          <a:p>
            <a:pPr marL="285750" indent="-285750" eaLnBrk="1" fontAlgn="auto" hangingPunct="1">
              <a:spcAft>
                <a:spcPts val="0"/>
              </a:spcAft>
              <a:buFontTx/>
              <a:buChar char="-"/>
              <a:defRPr/>
            </a:pPr>
            <a:r>
              <a:rPr lang="fr-FR" b="0" dirty="0"/>
              <a:t>Assurer l’homogénéité des évolutions d’un point de vue global </a:t>
            </a:r>
          </a:p>
          <a:p>
            <a:pPr eaLnBrk="1" fontAlgn="auto" hangingPunct="1">
              <a:spcAft>
                <a:spcPts val="0"/>
              </a:spcAft>
              <a:defRPr/>
            </a:pPr>
            <a:endParaRPr lang="fr-FR" dirty="0"/>
          </a:p>
          <a:p>
            <a:pPr lvl="1" eaLnBrk="1" fontAlgn="auto" hangingPunct="1">
              <a:spcAft>
                <a:spcPts val="0"/>
              </a:spcAft>
              <a:defRPr/>
            </a:pPr>
            <a:endParaRPr lang="fr-FR" dirty="0"/>
          </a:p>
          <a:p>
            <a:pPr eaLnBrk="1" fontAlgn="auto" hangingPunct="1">
              <a:spcAft>
                <a:spcPts val="0"/>
              </a:spcAft>
              <a:defRPr/>
            </a:pPr>
            <a:endParaRPr lang="fr-FR" dirty="0"/>
          </a:p>
        </p:txBody>
      </p:sp>
      <p:pic>
        <p:nvPicPr>
          <p:cNvPr id="12" name="Image 11">
            <a:extLst>
              <a:ext uri="{FF2B5EF4-FFF2-40B4-BE49-F238E27FC236}">
                <a16:creationId xmlns:a16="http://schemas.microsoft.com/office/drawing/2014/main" id="{8CB8F0F4-95A7-4CEA-8C87-9FA01103B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7663" y="1192213"/>
            <a:ext cx="788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Organigramme : Connecteur 28">
            <a:extLst>
              <a:ext uri="{FF2B5EF4-FFF2-40B4-BE49-F238E27FC236}">
                <a16:creationId xmlns:a16="http://schemas.microsoft.com/office/drawing/2014/main" id="{2FF0C4F1-8867-46F2-9D55-6C58708C3460}"/>
              </a:ext>
            </a:extLst>
          </p:cNvPr>
          <p:cNvSpPr/>
          <p:nvPr/>
        </p:nvSpPr>
        <p:spPr>
          <a:xfrm>
            <a:off x="7308850" y="3767138"/>
            <a:ext cx="1079500" cy="1079500"/>
          </a:xfrm>
          <a:prstGeom prst="flowChartConnector">
            <a:avLst/>
          </a:prstGeom>
          <a:solidFill>
            <a:srgbClr val="F3E03B"/>
          </a:soli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fr-FR" sz="1100" b="1" dirty="0">
                <a:solidFill>
                  <a:schemeClr val="tx1"/>
                </a:solidFill>
              </a:rPr>
              <a:t>2 CAHIERS DES CHARGES</a:t>
            </a:r>
          </a:p>
        </p:txBody>
      </p:sp>
      <p:pic>
        <p:nvPicPr>
          <p:cNvPr id="17" name="Image 16">
            <a:extLst>
              <a:ext uri="{FF2B5EF4-FFF2-40B4-BE49-F238E27FC236}">
                <a16:creationId xmlns:a16="http://schemas.microsoft.com/office/drawing/2014/main" id="{547B6631-6B86-4A25-BA5C-D8CFE60804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338" y="1192213"/>
            <a:ext cx="788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2">
                                            <p:bg/>
                                          </p:spTgt>
                                        </p:tgtEl>
                                        <p:attrNameLst>
                                          <p:attrName>style.visibility</p:attrName>
                                        </p:attrNameLst>
                                      </p:cBhvr>
                                      <p:to>
                                        <p:strVal val="visible"/>
                                      </p:to>
                                    </p:set>
                                  </p:childTnLst>
                                </p:cTn>
                              </p:par>
                              <p:par>
                                <p:cTn id="9" presetID="1" presetClass="entr" presetSubtype="0" fill="hold" nodeType="withEffect">
                                  <p:stCondLst>
                                    <p:cond delay="100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100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1000"/>
                                  </p:stCondLst>
                                  <p:childTnLst>
                                    <p:set>
                                      <p:cBhvr>
                                        <p:cTn id="16" dur="1" fill="hold">
                                          <p:stCondLst>
                                            <p:cond delay="0"/>
                                          </p:stCondLst>
                                        </p:cTn>
                                        <p:tgtEl>
                                          <p:spTgt spid="12"/>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grpId="0" nodeType="afterEffect">
                                  <p:stCondLst>
                                    <p:cond delay="3000"/>
                                  </p:stCondLst>
                                  <p:childTnLst>
                                    <p:set>
                                      <p:cBhvr>
                                        <p:cTn id="19" dur="1" fill="hold">
                                          <p:stCondLst>
                                            <p:cond delay="0"/>
                                          </p:stCondLst>
                                        </p:cTn>
                                        <p:tgtEl>
                                          <p:spTgt spid="6"/>
                                        </p:tgtEl>
                                        <p:attrNameLst>
                                          <p:attrName>style.visibility</p:attrName>
                                        </p:attrNameLst>
                                      </p:cBhvr>
                                      <p:to>
                                        <p:strVal val="visible"/>
                                      </p:to>
                                    </p:set>
                                  </p:childTnLst>
                                </p:cTn>
                              </p:par>
                            </p:childTnLst>
                          </p:cTn>
                        </p:par>
                        <p:par>
                          <p:cTn id="20" fill="hold" nodeType="afterGroup">
                            <p:stCondLst>
                              <p:cond delay="4000"/>
                            </p:stCondLst>
                            <p:childTnLst>
                              <p:par>
                                <p:cTn id="21" presetID="32" presetClass="emph" presetSubtype="0" fill="hold" grpId="1" nodeType="afterEffect">
                                  <p:stCondLst>
                                    <p:cond delay="500"/>
                                  </p:stCondLst>
                                  <p:childTnLst>
                                    <p:animRot by="120000">
                                      <p:cBhvr>
                                        <p:cTn id="22" dur="100" fill="hold">
                                          <p:stCondLst>
                                            <p:cond delay="0"/>
                                          </p:stCondLst>
                                        </p:cTn>
                                        <p:tgtEl>
                                          <p:spTgt spid="6"/>
                                        </p:tgtEl>
                                        <p:attrNameLst>
                                          <p:attrName>r</p:attrName>
                                        </p:attrNameLst>
                                      </p:cBhvr>
                                    </p:animRot>
                                    <p:animRot by="-240000">
                                      <p:cBhvr>
                                        <p:cTn id="23" dur="200" fill="hold">
                                          <p:stCondLst>
                                            <p:cond delay="200"/>
                                          </p:stCondLst>
                                        </p:cTn>
                                        <p:tgtEl>
                                          <p:spTgt spid="6"/>
                                        </p:tgtEl>
                                        <p:attrNameLst>
                                          <p:attrName>r</p:attrName>
                                        </p:attrNameLst>
                                      </p:cBhvr>
                                    </p:animRot>
                                    <p:animRot by="240000">
                                      <p:cBhvr>
                                        <p:cTn id="24" dur="200" fill="hold">
                                          <p:stCondLst>
                                            <p:cond delay="400"/>
                                          </p:stCondLst>
                                        </p:cTn>
                                        <p:tgtEl>
                                          <p:spTgt spid="6"/>
                                        </p:tgtEl>
                                        <p:attrNameLst>
                                          <p:attrName>r</p:attrName>
                                        </p:attrNameLst>
                                      </p:cBhvr>
                                    </p:animRot>
                                    <p:animRot by="-240000">
                                      <p:cBhvr>
                                        <p:cTn id="25" dur="200" fill="hold">
                                          <p:stCondLst>
                                            <p:cond delay="600"/>
                                          </p:stCondLst>
                                        </p:cTn>
                                        <p:tgtEl>
                                          <p:spTgt spid="6"/>
                                        </p:tgtEl>
                                        <p:attrNameLst>
                                          <p:attrName>r</p:attrName>
                                        </p:attrNameLst>
                                      </p:cBhvr>
                                    </p:animRot>
                                    <p:animRot by="120000">
                                      <p:cBhvr>
                                        <p:cTn id="26" dur="200" fill="hold">
                                          <p:stCondLst>
                                            <p:cond delay="800"/>
                                          </p:stCondLst>
                                        </p:cTn>
                                        <p:tgtEl>
                                          <p:spTgt spid="6"/>
                                        </p:tgtEl>
                                        <p:attrNameLst>
                                          <p:attrName>r</p:attrName>
                                        </p:attrNameLst>
                                      </p:cBhvr>
                                    </p:animRot>
                                  </p:childTnLst>
                                </p:cTn>
                              </p:par>
                            </p:childTnLst>
                          </p:cTn>
                        </p:par>
                        <p:par>
                          <p:cTn id="27" fill="hold" nodeType="afterGroup">
                            <p:stCondLst>
                              <p:cond delay="5500"/>
                            </p:stCondLst>
                            <p:childTnLst>
                              <p:par>
                                <p:cTn id="28" presetID="22" presetClass="entr" presetSubtype="8"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nodeType="afterGroup">
                            <p:stCondLst>
                              <p:cond delay="6000"/>
                            </p:stCondLst>
                            <p:childTnLst>
                              <p:par>
                                <p:cTn id="32" presetID="1"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par>
                          <p:cTn id="34" fill="hold" nodeType="afterGroup">
                            <p:stCondLst>
                              <p:cond delay="6000"/>
                            </p:stCondLst>
                            <p:childTnLst>
                              <p:par>
                                <p:cTn id="35" presetID="32" presetClass="emph" presetSubtype="0" fill="hold" grpId="1" nodeType="afterEffect">
                                  <p:stCondLst>
                                    <p:cond delay="0"/>
                                  </p:stCondLst>
                                  <p:childTnLst>
                                    <p:animRot by="120000">
                                      <p:cBhvr>
                                        <p:cTn id="36" dur="100" fill="hold">
                                          <p:stCondLst>
                                            <p:cond delay="0"/>
                                          </p:stCondLst>
                                        </p:cTn>
                                        <p:tgtEl>
                                          <p:spTgt spid="7"/>
                                        </p:tgtEl>
                                        <p:attrNameLst>
                                          <p:attrName>r</p:attrName>
                                        </p:attrNameLst>
                                      </p:cBhvr>
                                    </p:animRot>
                                    <p:animRot by="-240000">
                                      <p:cBhvr>
                                        <p:cTn id="37" dur="200" fill="hold">
                                          <p:stCondLst>
                                            <p:cond delay="200"/>
                                          </p:stCondLst>
                                        </p:cTn>
                                        <p:tgtEl>
                                          <p:spTgt spid="7"/>
                                        </p:tgtEl>
                                        <p:attrNameLst>
                                          <p:attrName>r</p:attrName>
                                        </p:attrNameLst>
                                      </p:cBhvr>
                                    </p:animRot>
                                    <p:animRot by="240000">
                                      <p:cBhvr>
                                        <p:cTn id="38" dur="200" fill="hold">
                                          <p:stCondLst>
                                            <p:cond delay="400"/>
                                          </p:stCondLst>
                                        </p:cTn>
                                        <p:tgtEl>
                                          <p:spTgt spid="7"/>
                                        </p:tgtEl>
                                        <p:attrNameLst>
                                          <p:attrName>r</p:attrName>
                                        </p:attrNameLst>
                                      </p:cBhvr>
                                    </p:animRot>
                                    <p:animRot by="-240000">
                                      <p:cBhvr>
                                        <p:cTn id="39" dur="200" fill="hold">
                                          <p:stCondLst>
                                            <p:cond delay="600"/>
                                          </p:stCondLst>
                                        </p:cTn>
                                        <p:tgtEl>
                                          <p:spTgt spid="7"/>
                                        </p:tgtEl>
                                        <p:attrNameLst>
                                          <p:attrName>r</p:attrName>
                                        </p:attrNameLst>
                                      </p:cBhvr>
                                    </p:animRot>
                                    <p:animRot by="120000">
                                      <p:cBhvr>
                                        <p:cTn id="40" dur="200" fill="hold">
                                          <p:stCondLst>
                                            <p:cond delay="800"/>
                                          </p:stCondLst>
                                        </p:cTn>
                                        <p:tgtEl>
                                          <p:spTgt spid="7"/>
                                        </p:tgtEl>
                                        <p:attrNameLst>
                                          <p:attrName>r</p:attrName>
                                        </p:attrNameLst>
                                      </p:cBhvr>
                                    </p:animRo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par>
                          <p:cTn id="47" fill="hold" nodeType="afterGroup">
                            <p:stCondLst>
                              <p:cond delay="0"/>
                            </p:stCondLst>
                            <p:childTnLst>
                              <p:par>
                                <p:cTn id="48" presetID="1" presetClass="entr" presetSubtype="0" fill="hold" grpId="0" nodeType="afterEffect">
                                  <p:stCondLst>
                                    <p:cond delay="3000"/>
                                  </p:stCondLst>
                                  <p:childTnLst>
                                    <p:set>
                                      <p:cBhvr>
                                        <p:cTn id="49" dur="1" fill="hold">
                                          <p:stCondLst>
                                            <p:cond delay="0"/>
                                          </p:stCondLst>
                                        </p:cTn>
                                        <p:tgtEl>
                                          <p:spTgt spid="29"/>
                                        </p:tgtEl>
                                        <p:attrNameLst>
                                          <p:attrName>style.visibility</p:attrName>
                                        </p:attrNameLst>
                                      </p:cBhvr>
                                      <p:to>
                                        <p:strVal val="visible"/>
                                      </p:to>
                                    </p:set>
                                  </p:childTnLst>
                                </p:cTn>
                              </p:par>
                            </p:childTnLst>
                          </p:cTn>
                        </p:par>
                        <p:par>
                          <p:cTn id="50" fill="hold" nodeType="afterGroup">
                            <p:stCondLst>
                              <p:cond delay="3000"/>
                            </p:stCondLst>
                            <p:childTnLst>
                              <p:par>
                                <p:cTn id="51" presetID="32" presetClass="emph" presetSubtype="0" fill="hold" grpId="1" nodeType="afterEffect">
                                  <p:stCondLst>
                                    <p:cond delay="0"/>
                                  </p:stCondLst>
                                  <p:childTnLst>
                                    <p:animRot by="120000">
                                      <p:cBhvr>
                                        <p:cTn id="52" dur="100" fill="hold">
                                          <p:stCondLst>
                                            <p:cond delay="0"/>
                                          </p:stCondLst>
                                        </p:cTn>
                                        <p:tgtEl>
                                          <p:spTgt spid="29"/>
                                        </p:tgtEl>
                                        <p:attrNameLst>
                                          <p:attrName>r</p:attrName>
                                        </p:attrNameLst>
                                      </p:cBhvr>
                                    </p:animRot>
                                    <p:animRot by="-240000">
                                      <p:cBhvr>
                                        <p:cTn id="53" dur="200" fill="hold">
                                          <p:stCondLst>
                                            <p:cond delay="200"/>
                                          </p:stCondLst>
                                        </p:cTn>
                                        <p:tgtEl>
                                          <p:spTgt spid="29"/>
                                        </p:tgtEl>
                                        <p:attrNameLst>
                                          <p:attrName>r</p:attrName>
                                        </p:attrNameLst>
                                      </p:cBhvr>
                                    </p:animRot>
                                    <p:animRot by="240000">
                                      <p:cBhvr>
                                        <p:cTn id="54" dur="200" fill="hold">
                                          <p:stCondLst>
                                            <p:cond delay="400"/>
                                          </p:stCondLst>
                                        </p:cTn>
                                        <p:tgtEl>
                                          <p:spTgt spid="29"/>
                                        </p:tgtEl>
                                        <p:attrNameLst>
                                          <p:attrName>r</p:attrName>
                                        </p:attrNameLst>
                                      </p:cBhvr>
                                    </p:animRot>
                                    <p:animRot by="-240000">
                                      <p:cBhvr>
                                        <p:cTn id="55" dur="200" fill="hold">
                                          <p:stCondLst>
                                            <p:cond delay="600"/>
                                          </p:stCondLst>
                                        </p:cTn>
                                        <p:tgtEl>
                                          <p:spTgt spid="29"/>
                                        </p:tgtEl>
                                        <p:attrNameLst>
                                          <p:attrName>r</p:attrName>
                                        </p:attrNameLst>
                                      </p:cBhvr>
                                    </p:animRot>
                                    <p:animRot by="120000">
                                      <p:cBhvr>
                                        <p:cTn id="56" dur="200" fill="hold">
                                          <p:stCondLst>
                                            <p:cond delay="80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6" grpId="0" animBg="1"/>
      <p:bldP spid="6" grpId="1" animBg="1"/>
      <p:bldP spid="7" grpId="0" animBg="1"/>
      <p:bldP spid="7" grpId="1" animBg="1"/>
      <p:bldP spid="9" grpId="0" animBg="1"/>
      <p:bldP spid="29" grpId="0" animBg="1"/>
      <p:bldP spid="2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age 14">
            <a:extLst>
              <a:ext uri="{FF2B5EF4-FFF2-40B4-BE49-F238E27FC236}">
                <a16:creationId xmlns:a16="http://schemas.microsoft.com/office/drawing/2014/main" id="{F01178DA-31B6-4016-B4D1-27B5656A35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7088" y="7938"/>
            <a:ext cx="446405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Espace réservé du contenu 22">
            <a:extLst>
              <a:ext uri="{FF2B5EF4-FFF2-40B4-BE49-F238E27FC236}">
                <a16:creationId xmlns:a16="http://schemas.microsoft.com/office/drawing/2014/main" id="{5C0AB570-368F-46D6-A0E4-389B8282BB2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019675" y="4064000"/>
            <a:ext cx="1330325" cy="1071563"/>
          </a:xfrm>
        </p:spPr>
      </p:pic>
      <p:pic>
        <p:nvPicPr>
          <p:cNvPr id="28676" name="Image 18">
            <a:extLst>
              <a:ext uri="{FF2B5EF4-FFF2-40B4-BE49-F238E27FC236}">
                <a16:creationId xmlns:a16="http://schemas.microsoft.com/office/drawing/2014/main" id="{FCE8916B-852F-4A3F-9ACC-A16C954F09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1725" y="4064000"/>
            <a:ext cx="1330325"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Image 35">
            <a:extLst>
              <a:ext uri="{FF2B5EF4-FFF2-40B4-BE49-F238E27FC236}">
                <a16:creationId xmlns:a16="http://schemas.microsoft.com/office/drawing/2014/main" id="{2B810EA4-B699-4CFC-ACC9-F11236410D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1813" y="4398963"/>
            <a:ext cx="50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Image 36">
            <a:extLst>
              <a:ext uri="{FF2B5EF4-FFF2-40B4-BE49-F238E27FC236}">
                <a16:creationId xmlns:a16="http://schemas.microsoft.com/office/drawing/2014/main" id="{52FEDD70-5BE2-4BD3-9B75-4D689649FE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2313" y="4398963"/>
            <a:ext cx="50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Image 34">
            <a:extLst>
              <a:ext uri="{FF2B5EF4-FFF2-40B4-BE49-F238E27FC236}">
                <a16:creationId xmlns:a16="http://schemas.microsoft.com/office/drawing/2014/main" id="{46CD0826-A795-4497-B644-7CF94EDEFD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4688" y="4332288"/>
            <a:ext cx="5032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Image 32">
            <a:extLst>
              <a:ext uri="{FF2B5EF4-FFF2-40B4-BE49-F238E27FC236}">
                <a16:creationId xmlns:a16="http://schemas.microsoft.com/office/drawing/2014/main" id="{2F4FFB6E-6128-4093-B84F-2229CF9BE5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1338" y="4332288"/>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rme libre : forme 4">
            <a:extLst>
              <a:ext uri="{FF2B5EF4-FFF2-40B4-BE49-F238E27FC236}">
                <a16:creationId xmlns:a16="http://schemas.microsoft.com/office/drawing/2014/main" id="{A32B7EA0-9082-4CC8-8025-7622C10B87C8}"/>
              </a:ext>
            </a:extLst>
          </p:cNvPr>
          <p:cNvSpPr/>
          <p:nvPr/>
        </p:nvSpPr>
        <p:spPr>
          <a:xfrm>
            <a:off x="1833563" y="1851025"/>
            <a:ext cx="4727575" cy="3167063"/>
          </a:xfrm>
          <a:custGeom>
            <a:avLst/>
            <a:gdLst>
              <a:gd name="connsiteX0" fmla="*/ 200662 w 4869020"/>
              <a:gd name="connsiteY0" fmla="*/ 209043 h 3523978"/>
              <a:gd name="connsiteX1" fmla="*/ 3023872 w 4869020"/>
              <a:gd name="connsiteY1" fmla="*/ 197613 h 3523978"/>
              <a:gd name="connsiteX2" fmla="*/ 3149602 w 4869020"/>
              <a:gd name="connsiteY2" fmla="*/ 1226313 h 3523978"/>
              <a:gd name="connsiteX3" fmla="*/ 4692652 w 4869020"/>
              <a:gd name="connsiteY3" fmla="*/ 1214883 h 3523978"/>
              <a:gd name="connsiteX4" fmla="*/ 4544062 w 4869020"/>
              <a:gd name="connsiteY4" fmla="*/ 3329433 h 3523978"/>
              <a:gd name="connsiteX5" fmla="*/ 2098042 w 4869020"/>
              <a:gd name="connsiteY5" fmla="*/ 3329433 h 3523978"/>
              <a:gd name="connsiteX6" fmla="*/ 1800862 w 4869020"/>
              <a:gd name="connsiteY6" fmla="*/ 2449323 h 3523978"/>
              <a:gd name="connsiteX7" fmla="*/ 406402 w 4869020"/>
              <a:gd name="connsiteY7" fmla="*/ 2357883 h 3523978"/>
              <a:gd name="connsiteX8" fmla="*/ 200662 w 4869020"/>
              <a:gd name="connsiteY8" fmla="*/ 209043 h 352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69020" h="3523978">
                <a:moveTo>
                  <a:pt x="200662" y="209043"/>
                </a:moveTo>
                <a:cubicBezTo>
                  <a:pt x="636907" y="-151002"/>
                  <a:pt x="2532382" y="28068"/>
                  <a:pt x="3023872" y="197613"/>
                </a:cubicBezTo>
                <a:cubicBezTo>
                  <a:pt x="3515362" y="367158"/>
                  <a:pt x="2871472" y="1056768"/>
                  <a:pt x="3149602" y="1226313"/>
                </a:cubicBezTo>
                <a:cubicBezTo>
                  <a:pt x="3427732" y="1395858"/>
                  <a:pt x="4460242" y="864363"/>
                  <a:pt x="4692652" y="1214883"/>
                </a:cubicBezTo>
                <a:cubicBezTo>
                  <a:pt x="4925062" y="1565403"/>
                  <a:pt x="4976497" y="2977008"/>
                  <a:pt x="4544062" y="3329433"/>
                </a:cubicBezTo>
                <a:cubicBezTo>
                  <a:pt x="4111627" y="3681858"/>
                  <a:pt x="2555242" y="3476118"/>
                  <a:pt x="2098042" y="3329433"/>
                </a:cubicBezTo>
                <a:cubicBezTo>
                  <a:pt x="1640842" y="3182748"/>
                  <a:pt x="2082802" y="2611248"/>
                  <a:pt x="1800862" y="2449323"/>
                </a:cubicBezTo>
                <a:cubicBezTo>
                  <a:pt x="1518922" y="2287398"/>
                  <a:pt x="676912" y="2729358"/>
                  <a:pt x="406402" y="2357883"/>
                </a:cubicBezTo>
                <a:cubicBezTo>
                  <a:pt x="135892" y="1986408"/>
                  <a:pt x="-235583" y="569088"/>
                  <a:pt x="200662" y="209043"/>
                </a:cubicBezTo>
                <a:close/>
              </a:path>
            </a:pathLst>
          </a:custGeom>
          <a:noFill/>
          <a:ln w="28575">
            <a:solidFill>
              <a:srgbClr val="F3E03B"/>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 name="Forme libre : forme 5">
            <a:extLst>
              <a:ext uri="{FF2B5EF4-FFF2-40B4-BE49-F238E27FC236}">
                <a16:creationId xmlns:a16="http://schemas.microsoft.com/office/drawing/2014/main" id="{7CE3ED73-2C15-461E-AE96-B57EB956C276}"/>
              </a:ext>
            </a:extLst>
          </p:cNvPr>
          <p:cNvSpPr/>
          <p:nvPr/>
        </p:nvSpPr>
        <p:spPr>
          <a:xfrm>
            <a:off x="1749425" y="344488"/>
            <a:ext cx="5187950" cy="1630362"/>
          </a:xfrm>
          <a:custGeom>
            <a:avLst/>
            <a:gdLst>
              <a:gd name="connsiteX0" fmla="*/ 665162 w 5938725"/>
              <a:gd name="connsiteY0" fmla="*/ 276590 h 1899185"/>
              <a:gd name="connsiteX1" fmla="*/ 5431472 w 5938725"/>
              <a:gd name="connsiteY1" fmla="*/ 128000 h 1899185"/>
              <a:gd name="connsiteX2" fmla="*/ 5248592 w 5938725"/>
              <a:gd name="connsiteY2" fmla="*/ 1739630 h 1899185"/>
              <a:gd name="connsiteX3" fmla="*/ 528002 w 5938725"/>
              <a:gd name="connsiteY3" fmla="*/ 1671050 h 1899185"/>
              <a:gd name="connsiteX4" fmla="*/ 665162 w 5938725"/>
              <a:gd name="connsiteY4" fmla="*/ 276590 h 1899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8725" h="1899185">
                <a:moveTo>
                  <a:pt x="665162" y="276590"/>
                </a:moveTo>
                <a:cubicBezTo>
                  <a:pt x="1482407" y="19415"/>
                  <a:pt x="4667567" y="-115840"/>
                  <a:pt x="5431472" y="128000"/>
                </a:cubicBezTo>
                <a:cubicBezTo>
                  <a:pt x="6195377" y="371840"/>
                  <a:pt x="6065837" y="1482455"/>
                  <a:pt x="5248592" y="1739630"/>
                </a:cubicBezTo>
                <a:cubicBezTo>
                  <a:pt x="4431347" y="1996805"/>
                  <a:pt x="1293812" y="1920605"/>
                  <a:pt x="528002" y="1671050"/>
                </a:cubicBezTo>
                <a:cubicBezTo>
                  <a:pt x="-237808" y="1421495"/>
                  <a:pt x="-152083" y="533765"/>
                  <a:pt x="665162" y="276590"/>
                </a:cubicBezTo>
                <a:close/>
              </a:path>
            </a:pathLst>
          </a:custGeom>
          <a:noFill/>
          <a:ln w="28575">
            <a:solidFill>
              <a:srgbClr val="F3E03B"/>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 name="Forme libre : forme 13">
            <a:extLst>
              <a:ext uri="{FF2B5EF4-FFF2-40B4-BE49-F238E27FC236}">
                <a16:creationId xmlns:a16="http://schemas.microsoft.com/office/drawing/2014/main" id="{D3552865-A578-4E37-B77D-303A0D43283E}"/>
              </a:ext>
            </a:extLst>
          </p:cNvPr>
          <p:cNvSpPr/>
          <p:nvPr/>
        </p:nvSpPr>
        <p:spPr>
          <a:xfrm>
            <a:off x="4856163" y="1763713"/>
            <a:ext cx="1704975" cy="1274762"/>
          </a:xfrm>
          <a:custGeom>
            <a:avLst/>
            <a:gdLst>
              <a:gd name="connsiteX0" fmla="*/ 665162 w 5938725"/>
              <a:gd name="connsiteY0" fmla="*/ 276590 h 1899185"/>
              <a:gd name="connsiteX1" fmla="*/ 5431472 w 5938725"/>
              <a:gd name="connsiteY1" fmla="*/ 128000 h 1899185"/>
              <a:gd name="connsiteX2" fmla="*/ 5248592 w 5938725"/>
              <a:gd name="connsiteY2" fmla="*/ 1739630 h 1899185"/>
              <a:gd name="connsiteX3" fmla="*/ 528002 w 5938725"/>
              <a:gd name="connsiteY3" fmla="*/ 1671050 h 1899185"/>
              <a:gd name="connsiteX4" fmla="*/ 665162 w 5938725"/>
              <a:gd name="connsiteY4" fmla="*/ 276590 h 1899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8725" h="1899185">
                <a:moveTo>
                  <a:pt x="665162" y="276590"/>
                </a:moveTo>
                <a:cubicBezTo>
                  <a:pt x="1482407" y="19415"/>
                  <a:pt x="4667567" y="-115840"/>
                  <a:pt x="5431472" y="128000"/>
                </a:cubicBezTo>
                <a:cubicBezTo>
                  <a:pt x="6195377" y="371840"/>
                  <a:pt x="6065837" y="1482455"/>
                  <a:pt x="5248592" y="1739630"/>
                </a:cubicBezTo>
                <a:cubicBezTo>
                  <a:pt x="4431347" y="1996805"/>
                  <a:pt x="1293812" y="1920605"/>
                  <a:pt x="528002" y="1671050"/>
                </a:cubicBezTo>
                <a:cubicBezTo>
                  <a:pt x="-237808" y="1421495"/>
                  <a:pt x="-152083" y="533765"/>
                  <a:pt x="665162" y="276590"/>
                </a:cubicBezTo>
                <a:close/>
              </a:path>
            </a:pathLst>
          </a:custGeom>
          <a:noFill/>
          <a:ln w="28575">
            <a:solidFill>
              <a:srgbClr val="F3E03B"/>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 name="Forme libre : forme 15">
            <a:extLst>
              <a:ext uri="{FF2B5EF4-FFF2-40B4-BE49-F238E27FC236}">
                <a16:creationId xmlns:a16="http://schemas.microsoft.com/office/drawing/2014/main" id="{425E1CA1-D781-4A8D-93FC-A6D11B18EC5D}"/>
              </a:ext>
            </a:extLst>
          </p:cNvPr>
          <p:cNvSpPr/>
          <p:nvPr/>
        </p:nvSpPr>
        <p:spPr>
          <a:xfrm>
            <a:off x="2016125" y="3948113"/>
            <a:ext cx="1706563" cy="1274762"/>
          </a:xfrm>
          <a:custGeom>
            <a:avLst/>
            <a:gdLst>
              <a:gd name="connsiteX0" fmla="*/ 665162 w 5938725"/>
              <a:gd name="connsiteY0" fmla="*/ 276590 h 1899185"/>
              <a:gd name="connsiteX1" fmla="*/ 5431472 w 5938725"/>
              <a:gd name="connsiteY1" fmla="*/ 128000 h 1899185"/>
              <a:gd name="connsiteX2" fmla="*/ 5248592 w 5938725"/>
              <a:gd name="connsiteY2" fmla="*/ 1739630 h 1899185"/>
              <a:gd name="connsiteX3" fmla="*/ 528002 w 5938725"/>
              <a:gd name="connsiteY3" fmla="*/ 1671050 h 1899185"/>
              <a:gd name="connsiteX4" fmla="*/ 665162 w 5938725"/>
              <a:gd name="connsiteY4" fmla="*/ 276590 h 1899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8725" h="1899185">
                <a:moveTo>
                  <a:pt x="665162" y="276590"/>
                </a:moveTo>
                <a:cubicBezTo>
                  <a:pt x="1482407" y="19415"/>
                  <a:pt x="4667567" y="-115840"/>
                  <a:pt x="5431472" y="128000"/>
                </a:cubicBezTo>
                <a:cubicBezTo>
                  <a:pt x="6195377" y="371840"/>
                  <a:pt x="6065837" y="1482455"/>
                  <a:pt x="5248592" y="1739630"/>
                </a:cubicBezTo>
                <a:cubicBezTo>
                  <a:pt x="4431347" y="1996805"/>
                  <a:pt x="1293812" y="1920605"/>
                  <a:pt x="528002" y="1671050"/>
                </a:cubicBezTo>
                <a:cubicBezTo>
                  <a:pt x="-237808" y="1421495"/>
                  <a:pt x="-152083" y="533765"/>
                  <a:pt x="665162" y="276590"/>
                </a:cubicBezTo>
                <a:close/>
              </a:path>
            </a:pathLst>
          </a:custGeom>
          <a:noFill/>
          <a:ln w="28575">
            <a:solidFill>
              <a:srgbClr val="F3E03B"/>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300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250"/>
                                        <p:tgtEl>
                                          <p:spTgt spid="6"/>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1" presetClass="exit" presetSubtype="0" fill="hold"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par>
                                <p:cTn id="12" presetID="21" presetClass="entr" presetSubtype="1"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500"/>
                                        <p:tgtEl>
                                          <p:spTgt spid="5"/>
                                        </p:tgtEl>
                                      </p:cBhvr>
                                    </p:animEffect>
                                  </p:childTnLst>
                                </p:cTn>
                              </p:par>
                            </p:childTnLst>
                          </p:cTn>
                        </p:par>
                      </p:childTnLst>
                    </p:cTn>
                  </p:par>
                  <p:par>
                    <p:cTn id="15" fill="hold">
                      <p:stCondLst>
                        <p:cond delay="indefinite"/>
                      </p:stCondLst>
                      <p:childTnLst>
                        <p:par>
                          <p:cTn id="16" fill="hold" nodeType="afterGroup">
                            <p:stCondLst>
                              <p:cond delay="0"/>
                            </p:stCondLst>
                            <p:childTnLst>
                              <p:par>
                                <p:cTn id="17" presetID="1" presetClass="exit" presetSubtype="0" fill="hold"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21" presetClass="entr" presetSubtype="1"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heel(1)">
                                      <p:cBhvr>
                                        <p:cTn id="21" dur="2000"/>
                                        <p:tgtEl>
                                          <p:spTgt spid="14"/>
                                        </p:tgtEl>
                                      </p:cBhvr>
                                    </p:animEffect>
                                  </p:childTnLst>
                                </p:cTn>
                              </p:par>
                            </p:childTnLst>
                          </p:cTn>
                        </p:par>
                      </p:childTnLst>
                    </p:cTn>
                  </p:par>
                  <p:par>
                    <p:cTn id="22" fill="hold">
                      <p:stCondLst>
                        <p:cond delay="indefinite"/>
                      </p:stCondLst>
                      <p:childTnLst>
                        <p:par>
                          <p:cTn id="23" fill="hold" nodeType="afterGroup">
                            <p:stCondLst>
                              <p:cond delay="0"/>
                            </p:stCondLst>
                            <p:childTnLst>
                              <p:par>
                                <p:cTn id="24" presetID="1" presetClass="exit" presetSubtype="0" fill="hold" nodeType="clickEffect">
                                  <p:stCondLst>
                                    <p:cond delay="0"/>
                                  </p:stCondLst>
                                  <p:childTnLst>
                                    <p:set>
                                      <p:cBhvr>
                                        <p:cTn id="25" dur="1" fill="hold">
                                          <p:stCondLst>
                                            <p:cond delay="0"/>
                                          </p:stCondLst>
                                        </p:cTn>
                                        <p:tgtEl>
                                          <p:spTgt spid="14"/>
                                        </p:tgtEl>
                                        <p:attrNameLst>
                                          <p:attrName>style.visibility</p:attrName>
                                        </p:attrNameLst>
                                      </p:cBhvr>
                                      <p:to>
                                        <p:strVal val="hidden"/>
                                      </p:to>
                                    </p:set>
                                  </p:childTnLst>
                                </p:cTn>
                              </p:par>
                              <p:par>
                                <p:cTn id="26" presetID="21" presetClass="entr" presetSubtype="1"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heel(1)">
                                      <p:cBhvr>
                                        <p:cTn id="28" dur="1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3D74E02-BB43-4EF0-9CF7-2F88CE7C3272}"/>
              </a:ext>
            </a:extLst>
          </p:cNvPr>
          <p:cNvSpPr>
            <a:spLocks noGrp="1"/>
          </p:cNvSpPr>
          <p:nvPr>
            <p:ph type="sldNum" sz="quarter" idx="12"/>
          </p:nvPr>
        </p:nvSpPr>
        <p:spPr/>
        <p:txBody>
          <a:bodyPr/>
          <a:lstStyle/>
          <a:p>
            <a:pPr>
              <a:defRPr/>
            </a:pPr>
            <a:fld id="{0BBBB44D-BA51-4B9B-902F-AA9DDE7C6B64}" type="slidenum">
              <a:rPr lang="fr-FR"/>
              <a:pPr>
                <a:defRPr/>
              </a:pPr>
              <a:t>8</a:t>
            </a:fld>
            <a:endParaRPr lang="fr-FR" dirty="0"/>
          </a:p>
        </p:txBody>
      </p:sp>
      <p:pic>
        <p:nvPicPr>
          <p:cNvPr id="30723" name="Image 5">
            <a:extLst>
              <a:ext uri="{FF2B5EF4-FFF2-40B4-BE49-F238E27FC236}">
                <a16:creationId xmlns:a16="http://schemas.microsoft.com/office/drawing/2014/main" id="{1F0E126C-C3B5-4DD1-9FB6-BC8933E41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9888"/>
            <a:ext cx="9144000"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B595E5A2-DA55-4B98-A7AE-C42E78640FB8}"/>
              </a:ext>
            </a:extLst>
          </p:cNvPr>
          <p:cNvSpPr>
            <a:spLocks noGrp="1"/>
          </p:cNvSpPr>
          <p:nvPr>
            <p:ph type="ftr" sz="quarter" idx="11"/>
          </p:nvPr>
        </p:nvSpPr>
        <p:spPr/>
        <p:txBody>
          <a:bodyPr/>
          <a:lstStyle/>
          <a:p>
            <a:pPr>
              <a:defRPr/>
            </a:pPr>
            <a:endParaRPr lang="fr-FR"/>
          </a:p>
        </p:txBody>
      </p:sp>
      <p:sp>
        <p:nvSpPr>
          <p:cNvPr id="3" name="Espace réservé du numéro de diapositive 2">
            <a:extLst>
              <a:ext uri="{FF2B5EF4-FFF2-40B4-BE49-F238E27FC236}">
                <a16:creationId xmlns:a16="http://schemas.microsoft.com/office/drawing/2014/main" id="{A48CC094-D62A-4F3A-BF65-850D097F1DE0}"/>
              </a:ext>
            </a:extLst>
          </p:cNvPr>
          <p:cNvSpPr>
            <a:spLocks noGrp="1"/>
          </p:cNvSpPr>
          <p:nvPr>
            <p:ph type="sldNum" sz="quarter" idx="12"/>
          </p:nvPr>
        </p:nvSpPr>
        <p:spPr/>
        <p:txBody>
          <a:bodyPr/>
          <a:lstStyle/>
          <a:p>
            <a:pPr>
              <a:defRPr/>
            </a:pPr>
            <a:fld id="{2E2088CB-AE8B-49C1-B978-6DC9FDAE5820}" type="slidenum">
              <a:rPr lang="fr-FR"/>
              <a:pPr>
                <a:defRPr/>
              </a:pPr>
              <a:t>9</a:t>
            </a:fld>
            <a:endParaRPr lang="fr-FR"/>
          </a:p>
        </p:txBody>
      </p:sp>
      <p:pic>
        <p:nvPicPr>
          <p:cNvPr id="32772" name="Image 4">
            <a:extLst>
              <a:ext uri="{FF2B5EF4-FFF2-40B4-BE49-F238E27FC236}">
                <a16:creationId xmlns:a16="http://schemas.microsoft.com/office/drawing/2014/main" id="{475FDFD9-53B2-4A1B-9846-60AA6FF903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5288"/>
            <a:ext cx="91440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hème Office">
  <a:themeElements>
    <a:clrScheme name="ONCO AURA">
      <a:dk1>
        <a:srgbClr val="000000"/>
      </a:dk1>
      <a:lt1>
        <a:sysClr val="window" lastClr="FFFFFF"/>
      </a:lt1>
      <a:dk2>
        <a:srgbClr val="1F497D"/>
      </a:dk2>
      <a:lt2>
        <a:srgbClr val="EEECE1"/>
      </a:lt2>
      <a:accent1>
        <a:srgbClr val="29578F"/>
      </a:accent1>
      <a:accent2>
        <a:srgbClr val="5DC5EA"/>
      </a:accent2>
      <a:accent3>
        <a:srgbClr val="94C24A"/>
      </a:accent3>
      <a:accent4>
        <a:srgbClr val="E94859"/>
      </a:accent4>
      <a:accent5>
        <a:srgbClr val="F5E13C"/>
      </a:accent5>
      <a:accent6>
        <a:srgbClr val="F79646"/>
      </a:accent6>
      <a:hlink>
        <a:srgbClr val="5DC5EA"/>
      </a:hlink>
      <a:folHlink>
        <a:srgbClr val="29578F"/>
      </a:folHlink>
    </a:clrScheme>
    <a:fontScheme name="Personnalisé ONCO AURA">
      <a:majorFont>
        <a:latin typeface="Arial"/>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CC25AB31A70A48A28520AADFAA47B6" ma:contentTypeVersion="0" ma:contentTypeDescription="Crée un document." ma:contentTypeScope="" ma:versionID="9660e50e4db1e960fc3531063a2a5d4a">
  <xsd:schema xmlns:xsd="http://www.w3.org/2001/XMLSchema" xmlns:p="http://schemas.microsoft.com/office/2006/metadata/properties" targetNamespace="http://schemas.microsoft.com/office/2006/metadata/properties" ma:root="true" ma:fieldsID="75019ab185b48580fc336df4da24a70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E44CAD-9A19-4606-8F4A-1AD414E16F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AA070F65-6A9A-4B87-AAD6-41AC0CA74DB1}">
  <ds:schemaRefs>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purl.org/dc/terms/"/>
    <ds:schemaRef ds:uri="http://www.w3.org/XML/1998/namespace"/>
    <ds:schemaRef ds:uri="http://purl.org/dc/elements/1.1/"/>
  </ds:schemaRefs>
</ds:datastoreItem>
</file>

<file path=customXml/itemProps3.xml><?xml version="1.0" encoding="utf-8"?>
<ds:datastoreItem xmlns:ds="http://schemas.openxmlformats.org/officeDocument/2006/customXml" ds:itemID="{F17DAFF7-72F4-484B-9D23-07315D5AAB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Thème_ressources</Template>
  <TotalTime>1496</TotalTime>
  <Words>1946</Words>
  <Application>Microsoft Macintosh PowerPoint</Application>
  <PresentationFormat>Affichage à l'écran (16:9)</PresentationFormat>
  <Paragraphs>220</Paragraphs>
  <Slides>25</Slides>
  <Notes>25</Notes>
  <HiddenSlides>3</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25</vt:i4>
      </vt:variant>
    </vt:vector>
  </HeadingPairs>
  <TitlesOfParts>
    <vt:vector size="30" baseType="lpstr">
      <vt:lpstr>Arial</vt:lpstr>
      <vt:lpstr>Calibri</vt:lpstr>
      <vt:lpstr>Gill Sans MT</vt:lpstr>
      <vt:lpstr>Verdana</vt:lpstr>
      <vt:lpstr>Thème Office</vt:lpstr>
      <vt:lpstr>Présentation PowerPoint</vt:lpstr>
      <vt:lpstr> La plateforme Ressources</vt:lpstr>
      <vt:lpstr>De mai 2016 à aujourd’hui</vt:lpstr>
      <vt:lpstr>De mai 2016 à aujourd’hui</vt:lpstr>
      <vt:lpstr> Pourquoi un portail des soins oncologiques de support </vt:lpstr>
      <vt:lpstr>Méthodologie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vt:lpstr>
      <vt:lpstr>Merci pour votre attention </vt:lpstr>
      <vt:lpstr>Thérapie complémentaire</vt:lpstr>
      <vt:lpstr>Règle de publication</vt:lpstr>
      <vt:lpstr>Répertoire de documents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c:creator>
  <cp:lastModifiedBy>Rodolphe Bayle</cp:lastModifiedBy>
  <cp:revision>193</cp:revision>
  <cp:lastPrinted>2019-10-02T09:35:17Z</cp:lastPrinted>
  <dcterms:created xsi:type="dcterms:W3CDTF">2019-02-26T15:06:54Z</dcterms:created>
  <dcterms:modified xsi:type="dcterms:W3CDTF">2019-10-14T09:12:46Z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0x0101001BCC25AB31A70A48A28520AADFAA47B6</vt:lpwstr>
  </property>
</Properties>
</file>