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00" r:id="rId1"/>
  </p:sldMasterIdLst>
  <p:notesMasterIdLst>
    <p:notesMasterId r:id="rId26"/>
  </p:notesMasterIdLst>
  <p:sldIdLst>
    <p:sldId id="256" r:id="rId2"/>
    <p:sldId id="260" r:id="rId3"/>
    <p:sldId id="257" r:id="rId4"/>
    <p:sldId id="261" r:id="rId5"/>
    <p:sldId id="262" r:id="rId6"/>
    <p:sldId id="265" r:id="rId7"/>
    <p:sldId id="263" r:id="rId8"/>
    <p:sldId id="264" r:id="rId9"/>
    <p:sldId id="266" r:id="rId10"/>
    <p:sldId id="267" r:id="rId11"/>
    <p:sldId id="258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63"/>
    <p:restoredTop sz="94628"/>
  </p:normalViewPr>
  <p:slideViewPr>
    <p:cSldViewPr snapToGrid="0" snapToObjects="1">
      <p:cViewPr varScale="1">
        <p:scale>
          <a:sx n="57" d="100"/>
          <a:sy n="57" d="100"/>
        </p:scale>
        <p:origin x="168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ACD5D-EF5C-1D40-A406-0F95AE224667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92EB3-2381-724E-A98B-2F8806BF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24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D46-FF6F-FD44-9BD6-0ECB5FAC28D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2D51A17-4911-C34B-9C88-FEFC16AA0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10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D46-FF6F-FD44-9BD6-0ECB5FAC28D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D51A17-4911-C34B-9C88-FEFC16AA0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92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D46-FF6F-FD44-9BD6-0ECB5FAC28D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D51A17-4911-C34B-9C88-FEFC16AA0FD4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212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D46-FF6F-FD44-9BD6-0ECB5FAC28D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D51A17-4911-C34B-9C88-FEFC16AA0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719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D46-FF6F-FD44-9BD6-0ECB5FAC28D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D51A17-4911-C34B-9C88-FEFC16AA0FD4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768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D46-FF6F-FD44-9BD6-0ECB5FAC28D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D51A17-4911-C34B-9C88-FEFC16AA0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94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D46-FF6F-FD44-9BD6-0ECB5FAC28D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1A17-4911-C34B-9C88-FEFC16AA0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039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D46-FF6F-FD44-9BD6-0ECB5FAC28D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1A17-4911-C34B-9C88-FEFC16AA0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09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D46-FF6F-FD44-9BD6-0ECB5FAC28D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1A17-4911-C34B-9C88-FEFC16AA0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41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D46-FF6F-FD44-9BD6-0ECB5FAC28D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D51A17-4911-C34B-9C88-FEFC16AA0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91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D46-FF6F-FD44-9BD6-0ECB5FAC28D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D51A17-4911-C34B-9C88-FEFC16AA0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83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D46-FF6F-FD44-9BD6-0ECB5FAC28D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D51A17-4911-C34B-9C88-FEFC16AA0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14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D46-FF6F-FD44-9BD6-0ECB5FAC28D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1A17-4911-C34B-9C88-FEFC16AA0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0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D46-FF6F-FD44-9BD6-0ECB5FAC28D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1A17-4911-C34B-9C88-FEFC16AA0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5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D46-FF6F-FD44-9BD6-0ECB5FAC28D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1A17-4911-C34B-9C88-FEFC16AA0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59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D46-FF6F-FD44-9BD6-0ECB5FAC28D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D51A17-4911-C34B-9C88-FEFC16AA0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0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AD46-FF6F-FD44-9BD6-0ECB5FAC28D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2D51A17-4911-C34B-9C88-FEFC16AA0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95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  <p:sldLayoutId id="2147484513" r:id="rId13"/>
    <p:sldLayoutId id="2147484514" r:id="rId14"/>
    <p:sldLayoutId id="2147484515" r:id="rId15"/>
    <p:sldLayoutId id="21474845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09C226-C7FC-51AF-EA69-63EB2FA12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530" y="1645920"/>
            <a:ext cx="10434939" cy="2494280"/>
          </a:xfrm>
        </p:spPr>
        <p:txBody>
          <a:bodyPr>
            <a:normAutofit fontScale="90000"/>
          </a:bodyPr>
          <a:lstStyle/>
          <a:p>
            <a:r>
              <a:rPr lang="fr-FR" sz="4000" b="1" dirty="0"/>
              <a:t>Essai GRAFITI</a:t>
            </a:r>
            <a:r>
              <a:rPr lang="fr-FR" sz="4000" dirty="0"/>
              <a:t>: essai clinique national prospectif sur la surveillance des patients atteints de fibromatose </a:t>
            </a:r>
            <a:r>
              <a:rPr lang="fr-FR" sz="4000" dirty="0" err="1"/>
              <a:t>desmoïde</a:t>
            </a:r>
            <a:r>
              <a:rPr lang="fr-FR" sz="4000" dirty="0"/>
              <a:t> (hors tumeurs intra abdominales)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6DC603-0514-A53A-0063-D1470DBC4A32}"/>
              </a:ext>
            </a:extLst>
          </p:cNvPr>
          <p:cNvSpPr txBox="1">
            <a:spLocks/>
          </p:cNvSpPr>
          <p:nvPr/>
        </p:nvSpPr>
        <p:spPr>
          <a:xfrm>
            <a:off x="651045" y="5842158"/>
            <a:ext cx="10662424" cy="5076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i="1" dirty="0"/>
              <a:t>Bibliographie – Vendredi 24/06/2022 				Natacha BOULANGER</a:t>
            </a:r>
          </a:p>
          <a:p>
            <a:endParaRPr lang="fr-FR" sz="2200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734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0340E8-6F21-D67F-EE4F-8959ADE2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tumorale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B81390-EEF1-D8D6-CD1D-930D73736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727" y="1471961"/>
            <a:ext cx="10344885" cy="4439261"/>
          </a:xfrm>
        </p:spPr>
        <p:txBody>
          <a:bodyPr>
            <a:normAutofit/>
          </a:bodyPr>
          <a:lstStyle/>
          <a:p>
            <a:r>
              <a:rPr lang="fr-FR" sz="2400" b="1" dirty="0"/>
              <a:t>Critères RECIST</a:t>
            </a:r>
            <a:r>
              <a:rPr lang="fr-FR" sz="2400" dirty="0"/>
              <a:t> </a:t>
            </a:r>
            <a:r>
              <a:rPr lang="fr-FR" sz="3200" dirty="0"/>
              <a:t>(</a:t>
            </a:r>
            <a:r>
              <a:rPr lang="fr-FR" sz="2400" dirty="0" err="1"/>
              <a:t>Response</a:t>
            </a:r>
            <a:r>
              <a:rPr lang="fr-FR" sz="2400" dirty="0"/>
              <a:t> Evaluation </a:t>
            </a:r>
            <a:r>
              <a:rPr lang="fr-FR" sz="2400" dirty="0" err="1"/>
              <a:t>Criteria</a:t>
            </a:r>
            <a:r>
              <a:rPr lang="fr-FR" sz="2400" dirty="0"/>
              <a:t> in Solid </a:t>
            </a:r>
            <a:r>
              <a:rPr lang="fr-FR" sz="2400" dirty="0" err="1"/>
              <a:t>Tumors</a:t>
            </a:r>
            <a:r>
              <a:rPr lang="fr-FR" sz="2400" dirty="0"/>
              <a:t>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99A930-1EBB-4C9E-F67D-3E2B96B1B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37" y="2148110"/>
            <a:ext cx="10883900" cy="32893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4FB7931-A6E0-F89B-71AE-B1DD8EBCF940}"/>
              </a:ext>
            </a:extLst>
          </p:cNvPr>
          <p:cNvSpPr txBox="1"/>
          <p:nvPr/>
        </p:nvSpPr>
        <p:spPr>
          <a:xfrm>
            <a:off x="1672683" y="5541890"/>
            <a:ext cx="98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RC= réponse complète, RP = réponse partielle, SD= stabilisation, PD= progression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79BD578-9DD9-DD7A-405A-B6A848BFA4DC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Méthode</a:t>
            </a:r>
          </a:p>
        </p:txBody>
      </p:sp>
    </p:spTree>
    <p:extLst>
      <p:ext uri="{BB962C8B-B14F-4D97-AF65-F5344CB8AC3E}">
        <p14:creationId xmlns:p14="http://schemas.microsoft.com/office/powerpoint/2010/main" val="320482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328C28-E201-4F7E-E02E-D0F8D76A5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195" y="2074127"/>
            <a:ext cx="9720417" cy="3837095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Systémique = chimiothérapie (</a:t>
            </a:r>
            <a:r>
              <a:rPr lang="fr-FR" sz="2400" dirty="0" err="1"/>
              <a:t>doxorubicine</a:t>
            </a:r>
            <a:r>
              <a:rPr lang="fr-FR" sz="2400" dirty="0"/>
              <a:t>) hormonothérapie (tamoxifène)</a:t>
            </a:r>
          </a:p>
          <a:p>
            <a:endParaRPr lang="fr-FR" sz="2400" dirty="0"/>
          </a:p>
          <a:p>
            <a:r>
              <a:rPr lang="fr-FR" sz="2400" dirty="0"/>
              <a:t>Chirurgical</a:t>
            </a:r>
          </a:p>
          <a:p>
            <a:endParaRPr lang="fr-FR" sz="2400" dirty="0"/>
          </a:p>
          <a:p>
            <a:r>
              <a:rPr lang="fr-FR" sz="2400" dirty="0"/>
              <a:t>Radiothérapie</a:t>
            </a:r>
          </a:p>
          <a:p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Toujours validé en RCP</a:t>
            </a:r>
            <a:r>
              <a:rPr lang="fr-FR" sz="2400" dirty="0"/>
              <a:t>, instauré si apparition de symptômes invalidants ou si majoration de la taille de la tumeur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DD96DAE-A77A-120F-347F-627C1B89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dirty="0"/>
              <a:t>TRAITEMENT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8F27FB-0B51-B255-F498-5CFEC4FB8363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Méthode</a:t>
            </a:r>
          </a:p>
        </p:txBody>
      </p:sp>
    </p:spTree>
    <p:extLst>
      <p:ext uri="{BB962C8B-B14F-4D97-AF65-F5344CB8AC3E}">
        <p14:creationId xmlns:p14="http://schemas.microsoft.com/office/powerpoint/2010/main" val="219576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9B06EC-D963-8130-C4AB-C207E623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Analyses statistiques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AB90F6-F135-B5B1-4619-8A66EAA43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100 patients nécessaire</a:t>
            </a:r>
          </a:p>
          <a:p>
            <a:endParaRPr lang="fr-FR" sz="2400" dirty="0"/>
          </a:p>
          <a:p>
            <a:r>
              <a:rPr lang="fr-FR" sz="2400" dirty="0"/>
              <a:t>Analyse per protocole à 1 an : poursuite de l’essai si </a:t>
            </a:r>
          </a:p>
          <a:p>
            <a:pPr marL="0" indent="0">
              <a:buNone/>
            </a:pPr>
            <a:r>
              <a:rPr lang="fr-FR" sz="2400" dirty="0"/>
              <a:t>&gt; 50% des patients encore en surveillance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C56140-8FAD-7882-9730-A2A710ABF36C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Statistiques</a:t>
            </a:r>
          </a:p>
        </p:txBody>
      </p:sp>
    </p:spTree>
    <p:extLst>
      <p:ext uri="{BB962C8B-B14F-4D97-AF65-F5344CB8AC3E}">
        <p14:creationId xmlns:p14="http://schemas.microsoft.com/office/powerpoint/2010/main" val="3244963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A33A2E8-955F-7462-94CD-AF2179C53EFF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Résultats</a:t>
            </a:r>
          </a:p>
        </p:txBody>
      </p:sp>
      <p:sp>
        <p:nvSpPr>
          <p:cNvPr id="5" name="Cadre 4">
            <a:extLst>
              <a:ext uri="{FF2B5EF4-FFF2-40B4-BE49-F238E27FC236}">
                <a16:creationId xmlns:a16="http://schemas.microsoft.com/office/drawing/2014/main" id="{D64BA340-D3A7-4CEA-FC1D-4ACB18CF3FBA}"/>
              </a:ext>
            </a:extLst>
          </p:cNvPr>
          <p:cNvSpPr/>
          <p:nvPr/>
        </p:nvSpPr>
        <p:spPr>
          <a:xfrm>
            <a:off x="4059741" y="546711"/>
            <a:ext cx="4638907" cy="794855"/>
          </a:xfrm>
          <a:prstGeom prst="frame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164</a:t>
            </a:r>
            <a:r>
              <a:rPr lang="fr-FR" sz="2400" dirty="0">
                <a:solidFill>
                  <a:schemeClr val="tx1"/>
                </a:solidFill>
              </a:rPr>
              <a:t> patients référés</a:t>
            </a:r>
          </a:p>
        </p:txBody>
      </p:sp>
      <p:sp>
        <p:nvSpPr>
          <p:cNvPr id="6" name="Cadre 5">
            <a:extLst>
              <a:ext uri="{FF2B5EF4-FFF2-40B4-BE49-F238E27FC236}">
                <a16:creationId xmlns:a16="http://schemas.microsoft.com/office/drawing/2014/main" id="{BF57DD14-D989-1B82-87AA-BFDDCE40D194}"/>
              </a:ext>
            </a:extLst>
          </p:cNvPr>
          <p:cNvSpPr/>
          <p:nvPr/>
        </p:nvSpPr>
        <p:spPr>
          <a:xfrm>
            <a:off x="4888687" y="2057987"/>
            <a:ext cx="4638907" cy="7948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D436F0B2-56FC-EC11-B417-C5B9088B0E56}"/>
              </a:ext>
            </a:extLst>
          </p:cNvPr>
          <p:cNvSpPr/>
          <p:nvPr/>
        </p:nvSpPr>
        <p:spPr>
          <a:xfrm>
            <a:off x="1427357" y="2048106"/>
            <a:ext cx="2745058" cy="7948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F48CA5F-CE55-2D0C-6EC3-CCDF8A88CEAB}"/>
              </a:ext>
            </a:extLst>
          </p:cNvPr>
          <p:cNvSpPr txBox="1"/>
          <p:nvPr/>
        </p:nvSpPr>
        <p:spPr>
          <a:xfrm>
            <a:off x="1617678" y="2224583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58 non éligibles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0D5D17-BA51-8F1C-57A8-65E92E1D9F01}"/>
              </a:ext>
            </a:extLst>
          </p:cNvPr>
          <p:cNvSpPr txBox="1"/>
          <p:nvPr/>
        </p:nvSpPr>
        <p:spPr>
          <a:xfrm>
            <a:off x="5820937" y="2157677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106 patients inclus</a:t>
            </a: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C386F8D6-6B7B-345C-F8CF-DD87A337E6CD}"/>
              </a:ext>
            </a:extLst>
          </p:cNvPr>
          <p:cNvSpPr/>
          <p:nvPr/>
        </p:nvSpPr>
        <p:spPr>
          <a:xfrm>
            <a:off x="6423102" y="3262856"/>
            <a:ext cx="5632219" cy="7948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8B96D2F-2E7D-8FCC-5702-92F0AFC50D83}"/>
              </a:ext>
            </a:extLst>
          </p:cNvPr>
          <p:cNvSpPr txBox="1"/>
          <p:nvPr/>
        </p:nvSpPr>
        <p:spPr>
          <a:xfrm>
            <a:off x="6717000" y="3475617"/>
            <a:ext cx="5338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1 exclu (progression post chirurgie)</a:t>
            </a:r>
          </a:p>
        </p:txBody>
      </p:sp>
      <p:sp>
        <p:nvSpPr>
          <p:cNvPr id="14" name="Cadre 13">
            <a:extLst>
              <a:ext uri="{FF2B5EF4-FFF2-40B4-BE49-F238E27FC236}">
                <a16:creationId xmlns:a16="http://schemas.microsoft.com/office/drawing/2014/main" id="{1AAFF077-08B7-380C-F922-65769ADDF56A}"/>
              </a:ext>
            </a:extLst>
          </p:cNvPr>
          <p:cNvSpPr/>
          <p:nvPr/>
        </p:nvSpPr>
        <p:spPr>
          <a:xfrm>
            <a:off x="4888687" y="4542572"/>
            <a:ext cx="4638907" cy="7948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E20C433-02A1-6A11-6567-83C2B34EA0F5}"/>
              </a:ext>
            </a:extLst>
          </p:cNvPr>
          <p:cNvSpPr txBox="1"/>
          <p:nvPr/>
        </p:nvSpPr>
        <p:spPr>
          <a:xfrm>
            <a:off x="5718717" y="4709166"/>
            <a:ext cx="308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105 patients inclus</a:t>
            </a:r>
          </a:p>
        </p:txBody>
      </p:sp>
      <p:sp>
        <p:nvSpPr>
          <p:cNvPr id="23" name="Flèche vers le bas 22">
            <a:extLst>
              <a:ext uri="{FF2B5EF4-FFF2-40B4-BE49-F238E27FC236}">
                <a16:creationId xmlns:a16="http://schemas.microsoft.com/office/drawing/2014/main" id="{F34E708F-44F1-9570-1427-15BC373F438A}"/>
              </a:ext>
            </a:extLst>
          </p:cNvPr>
          <p:cNvSpPr/>
          <p:nvPr/>
        </p:nvSpPr>
        <p:spPr>
          <a:xfrm>
            <a:off x="6423102" y="1431373"/>
            <a:ext cx="293898" cy="549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>
            <a:extLst>
              <a:ext uri="{FF2B5EF4-FFF2-40B4-BE49-F238E27FC236}">
                <a16:creationId xmlns:a16="http://schemas.microsoft.com/office/drawing/2014/main" id="{7544C66D-CF3F-206C-95B5-D05C5554646A}"/>
              </a:ext>
            </a:extLst>
          </p:cNvPr>
          <p:cNvSpPr/>
          <p:nvPr/>
        </p:nvSpPr>
        <p:spPr>
          <a:xfrm rot="1770374" flipH="1">
            <a:off x="3467644" y="1172379"/>
            <a:ext cx="215924" cy="794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bas 24">
            <a:extLst>
              <a:ext uri="{FF2B5EF4-FFF2-40B4-BE49-F238E27FC236}">
                <a16:creationId xmlns:a16="http://schemas.microsoft.com/office/drawing/2014/main" id="{AB06B76F-222A-EA2C-41AC-00914BA7CC49}"/>
              </a:ext>
            </a:extLst>
          </p:cNvPr>
          <p:cNvSpPr/>
          <p:nvPr/>
        </p:nvSpPr>
        <p:spPr>
          <a:xfrm>
            <a:off x="7891346" y="2811524"/>
            <a:ext cx="293898" cy="549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vers le bas 25">
            <a:extLst>
              <a:ext uri="{FF2B5EF4-FFF2-40B4-BE49-F238E27FC236}">
                <a16:creationId xmlns:a16="http://schemas.microsoft.com/office/drawing/2014/main" id="{3AC2ABE0-5941-7175-FF63-D1302A763704}"/>
              </a:ext>
            </a:extLst>
          </p:cNvPr>
          <p:cNvSpPr/>
          <p:nvPr/>
        </p:nvSpPr>
        <p:spPr>
          <a:xfrm>
            <a:off x="7208140" y="4103876"/>
            <a:ext cx="293898" cy="549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09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21FFE-DA28-0C19-7D8F-07BCB89D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389" y="460407"/>
            <a:ext cx="8911687" cy="1280890"/>
          </a:xfrm>
        </p:spPr>
        <p:txBody>
          <a:bodyPr/>
          <a:lstStyle/>
          <a:p>
            <a:r>
              <a:rPr lang="fr-FR" dirty="0"/>
              <a:t>Population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FDA31B8-B1B4-ED1F-8225-AF3E2C377D85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Résultats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C15107-35CF-E90D-318B-205063261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001" y="586493"/>
            <a:ext cx="6837083" cy="5811100"/>
          </a:xfrm>
          <a:prstGeom prst="rect">
            <a:avLst/>
          </a:prstGeom>
        </p:spPr>
      </p:pic>
      <p:sp>
        <p:nvSpPr>
          <p:cNvPr id="7" name="Cadre 6">
            <a:extLst>
              <a:ext uri="{FF2B5EF4-FFF2-40B4-BE49-F238E27FC236}">
                <a16:creationId xmlns:a16="http://schemas.microsoft.com/office/drawing/2014/main" id="{A884E2F9-8B0A-2684-94F6-D0B8E9D7490F}"/>
              </a:ext>
            </a:extLst>
          </p:cNvPr>
          <p:cNvSpPr/>
          <p:nvPr/>
        </p:nvSpPr>
        <p:spPr>
          <a:xfrm>
            <a:off x="9879980" y="1516566"/>
            <a:ext cx="1963525" cy="44604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Cadre 7">
            <a:extLst>
              <a:ext uri="{FF2B5EF4-FFF2-40B4-BE49-F238E27FC236}">
                <a16:creationId xmlns:a16="http://schemas.microsoft.com/office/drawing/2014/main" id="{B6D12F13-8D58-2387-0698-DEB58BBD59D2}"/>
              </a:ext>
            </a:extLst>
          </p:cNvPr>
          <p:cNvSpPr/>
          <p:nvPr/>
        </p:nvSpPr>
        <p:spPr>
          <a:xfrm>
            <a:off x="9900559" y="2669663"/>
            <a:ext cx="1963525" cy="44604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20D73147-DA37-123F-1077-56FACDA62D5C}"/>
              </a:ext>
            </a:extLst>
          </p:cNvPr>
          <p:cNvSpPr/>
          <p:nvPr/>
        </p:nvSpPr>
        <p:spPr>
          <a:xfrm>
            <a:off x="9900559" y="3296240"/>
            <a:ext cx="1963525" cy="44604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8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AE0BA00-B45C-F646-33CE-CB72FFFCDDF6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Résultats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E20A742-62A9-B0B0-E5AB-368CE2291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0" y="565770"/>
            <a:ext cx="10350500" cy="6083300"/>
          </a:xfrm>
          <a:prstGeom prst="rect">
            <a:avLst/>
          </a:prstGeom>
        </p:spPr>
      </p:pic>
      <p:sp>
        <p:nvSpPr>
          <p:cNvPr id="8" name="Cadre 7">
            <a:extLst>
              <a:ext uri="{FF2B5EF4-FFF2-40B4-BE49-F238E27FC236}">
                <a16:creationId xmlns:a16="http://schemas.microsoft.com/office/drawing/2014/main" id="{CFB98F6A-4D32-6CAB-9714-7FF4C0DEF814}"/>
              </a:ext>
            </a:extLst>
          </p:cNvPr>
          <p:cNvSpPr/>
          <p:nvPr/>
        </p:nvSpPr>
        <p:spPr>
          <a:xfrm>
            <a:off x="9625277" y="1056248"/>
            <a:ext cx="1963525" cy="44604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E03CE6AF-0400-955D-CB70-6BF28FBF5FAF}"/>
              </a:ext>
            </a:extLst>
          </p:cNvPr>
          <p:cNvSpPr/>
          <p:nvPr/>
        </p:nvSpPr>
        <p:spPr>
          <a:xfrm>
            <a:off x="9705566" y="3526243"/>
            <a:ext cx="1963525" cy="44604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47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E2528C-10AC-ECA1-265E-E68CBD82C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60" y="1516566"/>
            <a:ext cx="9919652" cy="4394656"/>
          </a:xfrm>
        </p:spPr>
        <p:txBody>
          <a:bodyPr/>
          <a:lstStyle/>
          <a:p>
            <a:r>
              <a:rPr lang="fr-FR" sz="2400" b="1" dirty="0"/>
              <a:t>Analyse per protocole</a:t>
            </a:r>
            <a:r>
              <a:rPr lang="fr-FR" sz="3200" b="1" dirty="0"/>
              <a:t> </a:t>
            </a:r>
            <a:r>
              <a:rPr lang="fr-FR" sz="2400" dirty="0"/>
              <a:t>: 75% des patients surveillés à 1 an</a:t>
            </a:r>
          </a:p>
          <a:p>
            <a:endParaRPr lang="fr-FR" dirty="0"/>
          </a:p>
          <a:p>
            <a:r>
              <a:rPr lang="fr-FR" sz="2400" b="1" dirty="0">
                <a:solidFill>
                  <a:srgbClr val="FF0000"/>
                </a:solidFill>
              </a:rPr>
              <a:t>A 3 ans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</a:rPr>
              <a:t>     30% ont nécessité un traitement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</a:rPr>
              <a:t>     70% sont surveillés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</a:rPr>
              <a:t>     Dans les 44 patients surveillés plus que 4 ans: aucun traitement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4A0F97-DD04-737A-AC14-4F3B98DD98DA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1785328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EAC9D51-9725-C3B9-940F-F43E7D2DF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092" y="420547"/>
            <a:ext cx="7325688" cy="461980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8D19A46-9C6E-F75E-8FC1-B072CFBEEB3C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Résultats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02DA24-6E53-B6D1-E78D-D44F7E100DAB}"/>
              </a:ext>
            </a:extLst>
          </p:cNvPr>
          <p:cNvSpPr txBox="1"/>
          <p:nvPr/>
        </p:nvSpPr>
        <p:spPr>
          <a:xfrm>
            <a:off x="792480" y="1903741"/>
            <a:ext cx="2775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Incidence 0,3</a:t>
            </a:r>
          </a:p>
          <a:p>
            <a:endParaRPr lang="fr-FR" dirty="0"/>
          </a:p>
          <a:p>
            <a:r>
              <a:rPr lang="fr-FR" dirty="0"/>
              <a:t>50% des traités le sont la première année</a:t>
            </a:r>
          </a:p>
        </p:txBody>
      </p:sp>
    </p:spTree>
    <p:extLst>
      <p:ext uri="{BB962C8B-B14F-4D97-AF65-F5344CB8AC3E}">
        <p14:creationId xmlns:p14="http://schemas.microsoft.com/office/powerpoint/2010/main" val="93802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20BD4-3F34-71D0-68DA-DADD988F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 de jugement secondaire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4D94E0-690B-6E11-EEAF-5E15DD567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102" y="1628078"/>
            <a:ext cx="9653510" cy="4283144"/>
          </a:xfrm>
        </p:spPr>
        <p:txBody>
          <a:bodyPr>
            <a:normAutofit/>
          </a:bodyPr>
          <a:lstStyle/>
          <a:p>
            <a:r>
              <a:rPr lang="fr-FR" sz="2400" dirty="0"/>
              <a:t>En analyse univariée: 2 FDR identifiés = </a:t>
            </a:r>
            <a:r>
              <a:rPr lang="fr-FR" sz="2400" b="1" dirty="0"/>
              <a:t>tumeur de plus de 5 cm </a:t>
            </a:r>
            <a:r>
              <a:rPr lang="fr-FR" sz="2400" dirty="0"/>
              <a:t>et la mutation </a:t>
            </a:r>
            <a:r>
              <a:rPr lang="fr-FR" sz="2400" b="1" dirty="0"/>
              <a:t>S45F</a:t>
            </a:r>
          </a:p>
          <a:p>
            <a:endParaRPr lang="fr-FR" sz="2400" b="1" dirty="0"/>
          </a:p>
          <a:p>
            <a:r>
              <a:rPr lang="fr-FR" sz="2400" dirty="0"/>
              <a:t>En multivariée: seule la mutation était significative</a:t>
            </a:r>
          </a:p>
          <a:p>
            <a:endParaRPr lang="fr-FR" sz="2400" dirty="0"/>
          </a:p>
          <a:p>
            <a:pPr marL="0" indent="0">
              <a:buNone/>
            </a:pPr>
            <a:r>
              <a:rPr lang="fr-FR" sz="2400" dirty="0"/>
              <a:t>Mais lien significatif entre taille de la tumeur et mutation…</a:t>
            </a:r>
          </a:p>
          <a:p>
            <a:pPr marL="0" indent="0">
              <a:buNone/>
            </a:pPr>
            <a:r>
              <a:rPr lang="fr-FR" sz="2400" dirty="0"/>
              <a:t>Pas de lien avec le sexe ou le caractère récidivant</a:t>
            </a:r>
          </a:p>
          <a:p>
            <a:pPr marL="0" indent="0">
              <a:buNone/>
            </a:pPr>
            <a:r>
              <a:rPr lang="fr-FR" sz="2400" dirty="0"/>
              <a:t>Localisation non étudiée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D13EEE-89E0-7129-48F6-84E421CE7B77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202596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F83125A-A335-5CA7-0F66-7D9D0ABD3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782" y="401443"/>
            <a:ext cx="6616436" cy="5386039"/>
          </a:xfrm>
          <a:prstGeom prst="rect">
            <a:avLst/>
          </a:prstGeom>
        </p:spPr>
      </p:pic>
      <p:sp>
        <p:nvSpPr>
          <p:cNvPr id="8" name="Cadre 7">
            <a:extLst>
              <a:ext uri="{FF2B5EF4-FFF2-40B4-BE49-F238E27FC236}">
                <a16:creationId xmlns:a16="http://schemas.microsoft.com/office/drawing/2014/main" id="{C7C051BF-CE78-BD2F-E9EB-D6AA78C7E2AC}"/>
              </a:ext>
            </a:extLst>
          </p:cNvPr>
          <p:cNvSpPr/>
          <p:nvPr/>
        </p:nvSpPr>
        <p:spPr>
          <a:xfrm>
            <a:off x="5307980" y="4906538"/>
            <a:ext cx="2252547" cy="6244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80BF5F-94EB-C686-46E2-0C571F814139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93103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F2FA8-BE69-F198-A00A-C33A5DFF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085" y="275741"/>
            <a:ext cx="8911687" cy="1280890"/>
          </a:xfrm>
        </p:spPr>
        <p:txBody>
          <a:bodyPr/>
          <a:lstStyle/>
          <a:p>
            <a:r>
              <a:rPr lang="fr-FR" b="1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69A2FF-C50F-2E78-56B5-FF3784F30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102" y="1556631"/>
            <a:ext cx="9919652" cy="4158622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Fibromatose agressive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rare (300/an), adulte &gt; enfant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Touche l’intégralité du tégument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Etiologie inconnue ; trauma, hormones, génétique</a:t>
            </a:r>
          </a:p>
          <a:p>
            <a:endParaRPr lang="fr-FR" sz="2400" dirty="0"/>
          </a:p>
          <a:p>
            <a:r>
              <a:rPr lang="fr-FR" sz="2400" dirty="0"/>
              <a:t>Hétérogène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A7E177-E85A-F7B4-BC9B-0B8CFC7EECCC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Introduction</a:t>
            </a:r>
          </a:p>
        </p:txBody>
      </p:sp>
      <p:pic>
        <p:nvPicPr>
          <p:cNvPr id="1026" name="Picture 2" descr="Lambeau libre de grand dorsal pour reconstruction d'une perte de substance  large et complète de la paroi abdominale. À propos d'une tumeur desmoïde -  ScienceDirect">
            <a:extLst>
              <a:ext uri="{FF2B5EF4-FFF2-40B4-BE49-F238E27FC236}">
                <a16:creationId xmlns:a16="http://schemas.microsoft.com/office/drawing/2014/main" id="{49139181-1F76-1EAE-6F6C-D8350093C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558" y="2578798"/>
            <a:ext cx="2450680" cy="18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umeur desmoïde extra-abdominale survenue sur cicatrice de prélèvement de  lambeau de grand dorsal : à propos d'un cas - ScienceDirect">
            <a:extLst>
              <a:ext uri="{FF2B5EF4-FFF2-40B4-BE49-F238E27FC236}">
                <a16:creationId xmlns:a16="http://schemas.microsoft.com/office/drawing/2014/main" id="{96CE5A88-E127-DC38-63C0-F1B17A5D2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630" y="144931"/>
            <a:ext cx="2608107" cy="230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brome desmoïde intraosseux - Medix cours de médecine en ligne -  Encyclopédie Médicale">
            <a:extLst>
              <a:ext uri="{FF2B5EF4-FFF2-40B4-BE49-F238E27FC236}">
                <a16:creationId xmlns:a16="http://schemas.microsoft.com/office/drawing/2014/main" id="{9CA7CA68-C051-0334-642A-71997779D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24" y="4808998"/>
            <a:ext cx="2534114" cy="18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31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A07957C-102B-0CEC-9A16-AE77226B2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61" y="1517650"/>
            <a:ext cx="10350500" cy="3822700"/>
          </a:xfrm>
          <a:prstGeom prst="rect">
            <a:avLst/>
          </a:prstGeom>
        </p:spPr>
      </p:pic>
      <p:sp>
        <p:nvSpPr>
          <p:cNvPr id="5" name="Cadre 4">
            <a:extLst>
              <a:ext uri="{FF2B5EF4-FFF2-40B4-BE49-F238E27FC236}">
                <a16:creationId xmlns:a16="http://schemas.microsoft.com/office/drawing/2014/main" id="{B2A9B66B-936E-6F65-E537-E87975C463E2}"/>
              </a:ext>
            </a:extLst>
          </p:cNvPr>
          <p:cNvSpPr/>
          <p:nvPr/>
        </p:nvSpPr>
        <p:spPr>
          <a:xfrm>
            <a:off x="10526751" y="3947532"/>
            <a:ext cx="1025912" cy="138275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17CEFA-0B14-92F7-B157-8E12B03776E0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3159868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19A78A8-F555-3E26-6693-7FEA4A587DED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Résultats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8987FB-2A8D-22D9-1F0E-61DA6FA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556" y="267629"/>
            <a:ext cx="9912215" cy="31613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3669D83-9F29-A68C-28EB-7A4F9B102F2B}"/>
              </a:ext>
            </a:extLst>
          </p:cNvPr>
          <p:cNvSpPr txBox="1"/>
          <p:nvPr/>
        </p:nvSpPr>
        <p:spPr>
          <a:xfrm>
            <a:off x="1584961" y="4279821"/>
            <a:ext cx="104458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-Progression ++ dans les 2 ans</a:t>
            </a:r>
          </a:p>
          <a:p>
            <a:r>
              <a:rPr lang="fr-FR" sz="2400" dirty="0"/>
              <a:t>-Aucun cas de progression dans les tumeurs initialement régressive</a:t>
            </a:r>
          </a:p>
          <a:p>
            <a:r>
              <a:rPr lang="fr-FR" sz="2400" dirty="0"/>
              <a:t>-En cas de progression sans critère de traitement : stabilité voire régression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8106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3D5F1-4A95-A1C7-DED9-2AC9189D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Limites de l’étude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AE4170-80AC-DC5E-9AF5-F581C31A3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102" y="2133600"/>
            <a:ext cx="9653510" cy="3777622"/>
          </a:xfrm>
        </p:spPr>
        <p:txBody>
          <a:bodyPr>
            <a:normAutofit/>
          </a:bodyPr>
          <a:lstStyle/>
          <a:p>
            <a:r>
              <a:rPr lang="fr-FR" sz="2400" dirty="0"/>
              <a:t>Petit effectif : nécessité d’un recueil international (France Italie)</a:t>
            </a:r>
          </a:p>
          <a:p>
            <a:endParaRPr lang="fr-FR" sz="2400" dirty="0"/>
          </a:p>
          <a:p>
            <a:r>
              <a:rPr lang="fr-FR" sz="2400" dirty="0"/>
              <a:t>RECIST pas forcément adapté (créé pour des tumeurs rondes avec régression uniforme…)</a:t>
            </a:r>
          </a:p>
          <a:p>
            <a:endParaRPr lang="fr-FR" sz="2400" dirty="0"/>
          </a:p>
          <a:p>
            <a:r>
              <a:rPr lang="fr-FR" sz="2400" dirty="0"/>
              <a:t>Variabilité du recueil des données (score de douleurs non homogénéisé, sévérité des symptômes non chiffrée)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F5D050-9742-C313-FF7E-6806CDF08F33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4282815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C6230-665C-47B4-6545-B9EFBF199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449" y="91075"/>
            <a:ext cx="5083102" cy="1280890"/>
          </a:xfrm>
        </p:spPr>
        <p:txBody>
          <a:bodyPr/>
          <a:lstStyle/>
          <a:p>
            <a:r>
              <a:rPr lang="fr-FR" dirty="0"/>
              <a:t>TAKE HOME MESSAGE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AF1E98-7CF9-4644-9AD0-3F339AE8E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59" y="927703"/>
            <a:ext cx="10376581" cy="5562308"/>
          </a:xfrm>
          <a:ln w="3175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fr-FR" sz="2600" dirty="0"/>
              <a:t>Tumeurs </a:t>
            </a:r>
            <a:r>
              <a:rPr lang="fr-FR" sz="2600" dirty="0" err="1"/>
              <a:t>desmoïdes</a:t>
            </a:r>
            <a:r>
              <a:rPr lang="fr-FR" sz="2600" dirty="0"/>
              <a:t> = groupe hétérogène de tumeur bénigne</a:t>
            </a:r>
          </a:p>
          <a:p>
            <a:endParaRPr lang="fr-FR" sz="2600" dirty="0"/>
          </a:p>
          <a:p>
            <a:r>
              <a:rPr lang="fr-FR" sz="2600" dirty="0"/>
              <a:t>Risque de traitement diminue probablement avec le temps</a:t>
            </a:r>
          </a:p>
          <a:p>
            <a:pPr marL="0" indent="0">
              <a:buNone/>
            </a:pPr>
            <a:r>
              <a:rPr lang="fr-FR" sz="2600" dirty="0"/>
              <a:t>2/3 des patients atteints ne nécessite pas de traitement</a:t>
            </a:r>
          </a:p>
          <a:p>
            <a:pPr marL="0" indent="0">
              <a:buNone/>
            </a:pPr>
            <a:endParaRPr lang="fr-FR" sz="3500" dirty="0"/>
          </a:p>
          <a:p>
            <a:r>
              <a:rPr lang="fr-FR" sz="2600" dirty="0"/>
              <a:t>Aucun cas de progression dans les tumeurs initialement régressives</a:t>
            </a:r>
          </a:p>
          <a:p>
            <a:pPr marL="0" indent="0">
              <a:buNone/>
            </a:pPr>
            <a:r>
              <a:rPr lang="fr-FR" sz="2600" dirty="0"/>
              <a:t>En cas de progression sans critère de traitement : stabilité voire régression</a:t>
            </a:r>
          </a:p>
          <a:p>
            <a:pPr marL="0" indent="0">
              <a:buNone/>
            </a:pPr>
            <a:endParaRPr lang="fr-FR" sz="2600" dirty="0"/>
          </a:p>
          <a:p>
            <a:r>
              <a:rPr lang="fr-FR" sz="2600" dirty="0"/>
              <a:t>2 potentiels FDR de traitement: taille &gt; 5cm et mut S45F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7925E1-F819-B499-508D-61639441C5FD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69862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CFEB7D-71DB-3CFF-55DF-07337EC3D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559" y="2425390"/>
            <a:ext cx="8915400" cy="2007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5400" b="1" dirty="0"/>
              <a:t>Merci de votre attention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129A85-145A-F693-2FA6-E5AF0BC010FD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2978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EF1A77-96C3-2ABA-C427-7E917431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887" y="150224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Tumeur des tissus mous de soutien/aponévroses, </a:t>
            </a:r>
          </a:p>
          <a:p>
            <a:pPr marL="0" indent="0">
              <a:buNone/>
            </a:pPr>
            <a:r>
              <a:rPr lang="fr-FR" sz="2400" dirty="0"/>
              <a:t>en inter musculaire, cellules </a:t>
            </a:r>
            <a:r>
              <a:rPr lang="fr-FR" sz="2400" i="1" dirty="0" err="1"/>
              <a:t>fibroblast</a:t>
            </a:r>
            <a:r>
              <a:rPr lang="fr-FR" sz="2400" i="1" dirty="0"/>
              <a:t>-like</a:t>
            </a:r>
          </a:p>
          <a:p>
            <a:endParaRPr lang="fr-FR" sz="2400" i="1" dirty="0"/>
          </a:p>
          <a:p>
            <a:r>
              <a:rPr lang="fr-FR" sz="2400" dirty="0"/>
              <a:t>Parfois multifocale</a:t>
            </a:r>
          </a:p>
          <a:p>
            <a:endParaRPr lang="fr-FR" sz="2400" dirty="0"/>
          </a:p>
          <a:p>
            <a:r>
              <a:rPr lang="fr-FR" sz="2400" dirty="0"/>
              <a:t>Evolution imprévisible</a:t>
            </a:r>
          </a:p>
          <a:p>
            <a:endParaRPr lang="fr-FR" sz="2400" dirty="0"/>
          </a:p>
          <a:p>
            <a:r>
              <a:rPr lang="fr-FR" sz="2400" dirty="0"/>
              <a:t>Diagnostic = IRM, biopsie (non chirurgicale), </a:t>
            </a:r>
          </a:p>
          <a:p>
            <a:pPr marL="0" indent="0">
              <a:buNone/>
            </a:pPr>
            <a:r>
              <a:rPr lang="fr-FR" sz="2400" dirty="0"/>
              <a:t>pas d’examen extemporané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6CAF27-55F4-C598-7914-EF47B4075EA7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Introduction</a:t>
            </a:r>
          </a:p>
        </p:txBody>
      </p:sp>
      <p:pic>
        <p:nvPicPr>
          <p:cNvPr id="2050" name="Picture 2" descr="Fibromatose profonde des parties molles">
            <a:extLst>
              <a:ext uri="{FF2B5EF4-FFF2-40B4-BE49-F238E27FC236}">
                <a16:creationId xmlns:a16="http://schemas.microsoft.com/office/drawing/2014/main" id="{5E125B5C-BEF9-BFB8-C2E6-5620E702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487" y="405083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D4CBB2F-2A34-A213-3F03-693A9A64D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20976" r="18254" b="9336"/>
          <a:stretch/>
        </p:blipFill>
        <p:spPr bwMode="auto">
          <a:xfrm>
            <a:off x="8626087" y="3111771"/>
            <a:ext cx="3200400" cy="353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68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AC28708-8BD7-F088-EC3A-A65FB70E0FC0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Introduction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83F0127C-DC06-C43F-430E-882AF1016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540189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Aspect bénin au microscope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Mutation tumorale : 90% gène de la Beta </a:t>
            </a:r>
            <a:r>
              <a:rPr lang="fr-FR" sz="2400" dirty="0" err="1"/>
              <a:t>cathenine</a:t>
            </a:r>
            <a:r>
              <a:rPr lang="fr-FR" sz="2400" dirty="0"/>
              <a:t>, exon 3, CTNNB1</a:t>
            </a:r>
          </a:p>
          <a:p>
            <a:pPr marL="0" indent="0">
              <a:buNone/>
            </a:pPr>
            <a:r>
              <a:rPr lang="fr-FR" sz="2400" dirty="0"/>
              <a:t>     3 versions : T41A, S45F, S45P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Gène de régulation de la croissance cellulaire</a:t>
            </a:r>
          </a:p>
          <a:p>
            <a:endParaRPr lang="fr-FR" sz="2400" dirty="0"/>
          </a:p>
          <a:p>
            <a:r>
              <a:rPr lang="fr-FR" sz="2400" dirty="0"/>
              <a:t>Tumeur </a:t>
            </a:r>
            <a:r>
              <a:rPr lang="fr-FR" sz="2400" dirty="0" err="1"/>
              <a:t>wild</a:t>
            </a:r>
            <a:r>
              <a:rPr lang="fr-FR" sz="2400" dirty="0"/>
              <a:t> type : pas de mutation CTNNB1 ou APC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59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21BAB2-8E6E-871B-82A7-C48E559C2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60" y="1494263"/>
            <a:ext cx="9919652" cy="4416959"/>
          </a:xfrm>
        </p:spPr>
        <p:txBody>
          <a:bodyPr>
            <a:normAutofit/>
          </a:bodyPr>
          <a:lstStyle/>
          <a:p>
            <a:r>
              <a:rPr lang="fr-FR" sz="2400" dirty="0"/>
              <a:t>Chirurgie systématique + surveillance si récidive</a:t>
            </a:r>
          </a:p>
          <a:p>
            <a:pPr marL="0" indent="0">
              <a:buNone/>
            </a:pPr>
            <a:r>
              <a:rPr lang="fr-FR" sz="2400" dirty="0"/>
              <a:t>vs</a:t>
            </a:r>
          </a:p>
          <a:p>
            <a:r>
              <a:rPr lang="fr-FR" sz="2400" dirty="0"/>
              <a:t>Chirurgie uniquement si évolution/douleurs/menace</a:t>
            </a:r>
          </a:p>
          <a:p>
            <a:endParaRPr lang="fr-FR" sz="2400" dirty="0"/>
          </a:p>
          <a:p>
            <a:r>
              <a:rPr lang="fr-FR" sz="2400" dirty="0"/>
              <a:t>Recherche en cours sur les FDR de progression/récidive</a:t>
            </a:r>
          </a:p>
          <a:p>
            <a:endParaRPr lang="fr-FR" sz="2400" dirty="0"/>
          </a:p>
          <a:p>
            <a:r>
              <a:rPr lang="fr-FR" sz="2400" dirty="0"/>
              <a:t>-&gt; </a:t>
            </a:r>
            <a:r>
              <a:rPr lang="fr-FR" sz="2400" b="1" dirty="0"/>
              <a:t>Essai GRAFITI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E26059-160C-B858-3354-1792F919F123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85991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4FEEE0-5BA8-6D7F-1FE5-D96AEFEE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516" y="646412"/>
            <a:ext cx="3420504" cy="1280890"/>
          </a:xfrm>
        </p:spPr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3CE9D2-6ACB-6E06-612A-7CA71682F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711" y="2667000"/>
            <a:ext cx="9698114" cy="1524000"/>
          </a:xfrm>
          <a:ln w="25400">
            <a:solidFill>
              <a:srgbClr val="FF0000"/>
            </a:solidFill>
          </a:ln>
        </p:spPr>
        <p:txBody>
          <a:bodyPr/>
          <a:lstStyle/>
          <a:p>
            <a:r>
              <a:rPr lang="fr-FR" sz="2400" dirty="0"/>
              <a:t>Etudier l’</a:t>
            </a:r>
            <a:r>
              <a:rPr lang="fr-FR" sz="2400" b="1" dirty="0"/>
              <a:t>évolution</a:t>
            </a:r>
            <a:r>
              <a:rPr lang="fr-FR" sz="2400" dirty="0"/>
              <a:t> tumorale et l’efficacité d’une </a:t>
            </a:r>
            <a:r>
              <a:rPr lang="fr-FR" sz="2400" b="1" dirty="0"/>
              <a:t>surveillance</a:t>
            </a:r>
            <a:r>
              <a:rPr lang="fr-FR" sz="2400" dirty="0"/>
              <a:t> active dans les fibromatoses </a:t>
            </a:r>
            <a:r>
              <a:rPr lang="fr-FR" sz="2400" dirty="0" err="1"/>
              <a:t>desmoïdes</a:t>
            </a:r>
            <a:r>
              <a:rPr lang="fr-FR" sz="2400" dirty="0"/>
              <a:t> (hors tumeurs intra abdominales)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6C38DD-B186-570F-9439-067A2E5B4031}"/>
              </a:ext>
            </a:extLst>
          </p:cNvPr>
          <p:cNvSpPr txBox="1"/>
          <p:nvPr/>
        </p:nvSpPr>
        <p:spPr>
          <a:xfrm>
            <a:off x="2408663" y="4705815"/>
            <a:ext cx="856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-&gt; I = survie sans récidive</a:t>
            </a:r>
          </a:p>
          <a:p>
            <a:r>
              <a:rPr lang="fr-FR" sz="2400" dirty="0"/>
              <a:t> -&gt; II= rechercher des FDR d’échec de surveillance seule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666AFE-0AAE-148E-B648-B21A64334ABB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3807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C2CC0-296E-7491-C287-B957F250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CCECF2-2360-4730-C17E-D32439856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63" y="1540189"/>
            <a:ext cx="8911687" cy="1046894"/>
          </a:xfrm>
        </p:spPr>
        <p:txBody>
          <a:bodyPr>
            <a:normAutofit/>
          </a:bodyPr>
          <a:lstStyle/>
          <a:p>
            <a:r>
              <a:rPr lang="fr-FR" sz="2400" dirty="0"/>
              <a:t>Multicentrique : 7 centres référents sarcome Hollandais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0236E3B-EDC2-AAC6-9ED8-23DB80916F32}"/>
              </a:ext>
            </a:extLst>
          </p:cNvPr>
          <p:cNvSpPr txBox="1"/>
          <p:nvPr/>
        </p:nvSpPr>
        <p:spPr>
          <a:xfrm>
            <a:off x="1228763" y="2274838"/>
            <a:ext cx="4867237" cy="23083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u="sng" dirty="0"/>
              <a:t>Critères d’inclusion:</a:t>
            </a:r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Tumeur non intra abdominale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Preuve histologique de la </a:t>
            </a:r>
            <a:r>
              <a:rPr lang="fr-FR" sz="2400" dirty="0" err="1"/>
              <a:t>desmoïde</a:t>
            </a: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Pas de traitement antérieur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20C0C2-E1E1-7F26-A72C-D2FE05F9BC20}"/>
              </a:ext>
            </a:extLst>
          </p:cNvPr>
          <p:cNvSpPr txBox="1"/>
          <p:nvPr/>
        </p:nvSpPr>
        <p:spPr>
          <a:xfrm>
            <a:off x="6637375" y="2297141"/>
            <a:ext cx="4867237" cy="415498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u="sng" dirty="0"/>
              <a:t>Critères d’exclusion:</a:t>
            </a:r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Mineurs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ATCD personnel ou familial de PAF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Douleurs sévère nécessitant des </a:t>
            </a:r>
            <a:r>
              <a:rPr lang="fr-FR" sz="2400" dirty="0" err="1"/>
              <a:t>ttt</a:t>
            </a:r>
            <a:r>
              <a:rPr lang="fr-FR" sz="2400" dirty="0"/>
              <a:t> autres que palier 1 et AINS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Limitation fonctionnelle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Menace vitale/membre en cas d’évolution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F63700-A73A-3315-5C43-C22D1A014DD0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Méthode</a:t>
            </a:r>
          </a:p>
        </p:txBody>
      </p:sp>
    </p:spTree>
    <p:extLst>
      <p:ext uri="{BB962C8B-B14F-4D97-AF65-F5344CB8AC3E}">
        <p14:creationId xmlns:p14="http://schemas.microsoft.com/office/powerpoint/2010/main" val="421888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17C51A-5AD9-B75E-6D0F-F9A0E6144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288" y="1293542"/>
            <a:ext cx="9742719" cy="5375963"/>
          </a:xfrm>
        </p:spPr>
        <p:txBody>
          <a:bodyPr>
            <a:normAutofit/>
          </a:bodyPr>
          <a:lstStyle/>
          <a:p>
            <a:r>
              <a:rPr lang="fr-FR" sz="2400" dirty="0"/>
              <a:t>Cohorte prospective sur 4 ans et demi (mai 2014, décembre 2018)</a:t>
            </a:r>
          </a:p>
          <a:p>
            <a:endParaRPr lang="fr-FR" sz="2400" dirty="0"/>
          </a:p>
          <a:p>
            <a:r>
              <a:rPr lang="fr-FR" sz="2400" dirty="0"/>
              <a:t>Protocole de surveillance = imagerie (IRM, écho, TDM si IRM impossible) </a:t>
            </a:r>
          </a:p>
          <a:p>
            <a:pPr marL="0" indent="0">
              <a:buNone/>
            </a:pPr>
            <a:r>
              <a:rPr lang="fr-FR" sz="2400" dirty="0"/>
              <a:t>-&gt; inclusion, M3, M6, M9, M12, M18, M24, M36 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+ clinique, modification des traitements, statut hormonal des femmes, seuil de douleurs, symptômes autres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F530971-D876-B8FC-8561-C8AA10C2A65F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Méthode</a:t>
            </a:r>
          </a:p>
        </p:txBody>
      </p:sp>
    </p:spTree>
    <p:extLst>
      <p:ext uri="{BB962C8B-B14F-4D97-AF65-F5344CB8AC3E}">
        <p14:creationId xmlns:p14="http://schemas.microsoft.com/office/powerpoint/2010/main" val="397197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1C49D-48CA-02AA-8F2C-77A75DB1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l’inclusion: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4D97AA-461E-EB39-E761-A0A12DDA3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Recherche systématique de la mutation CTNNB1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Taille et localisation évaluée par le radiologue (++IRM)</a:t>
            </a:r>
          </a:p>
          <a:p>
            <a:pPr marL="0" indent="0">
              <a:buNone/>
            </a:pPr>
            <a:r>
              <a:rPr lang="fr-FR" sz="2400" dirty="0"/>
              <a:t>Si IRM indisponible, écho/TDM tout au long de l’étude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3A45942-899A-1C84-36E2-DBF5099E4ECC}"/>
              </a:ext>
            </a:extLst>
          </p:cNvPr>
          <p:cNvSpPr txBox="1"/>
          <p:nvPr/>
        </p:nvSpPr>
        <p:spPr>
          <a:xfrm>
            <a:off x="0" y="73152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Méthode</a:t>
            </a:r>
          </a:p>
        </p:txBody>
      </p:sp>
    </p:spTree>
    <p:extLst>
      <p:ext uri="{BB962C8B-B14F-4D97-AF65-F5344CB8AC3E}">
        <p14:creationId xmlns:p14="http://schemas.microsoft.com/office/powerpoint/2010/main" val="1544521005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{99775F49-BEBA-094B-890D-5EC1D2E150CF}tf10001069</Template>
  <TotalTime>3033</TotalTime>
  <Words>720</Words>
  <Application>Microsoft Macintosh PowerPoint</Application>
  <PresentationFormat>Grand écran</PresentationFormat>
  <Paragraphs>147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Brin</vt:lpstr>
      <vt:lpstr>Essai GRAFITI: essai clinique national prospectif sur la surveillance des patients atteints de fibromatose desmoïde (hors tumeurs intra abdominales)</vt:lpstr>
      <vt:lpstr>Introduction</vt:lpstr>
      <vt:lpstr>Présentation PowerPoint</vt:lpstr>
      <vt:lpstr>Présentation PowerPoint</vt:lpstr>
      <vt:lpstr>Présentation PowerPoint</vt:lpstr>
      <vt:lpstr>OBJECTIFS</vt:lpstr>
      <vt:lpstr>Méthode</vt:lpstr>
      <vt:lpstr>Présentation PowerPoint</vt:lpstr>
      <vt:lpstr>A l’inclusion:</vt:lpstr>
      <vt:lpstr>Evolution tumorale</vt:lpstr>
      <vt:lpstr>TRAITEMENT</vt:lpstr>
      <vt:lpstr>Analyses statistiques</vt:lpstr>
      <vt:lpstr>Présentation PowerPoint</vt:lpstr>
      <vt:lpstr>Population</vt:lpstr>
      <vt:lpstr>Présentation PowerPoint</vt:lpstr>
      <vt:lpstr>Présentation PowerPoint</vt:lpstr>
      <vt:lpstr>Présentation PowerPoint</vt:lpstr>
      <vt:lpstr>Critère de jugement secondaire</vt:lpstr>
      <vt:lpstr>Présentation PowerPoint</vt:lpstr>
      <vt:lpstr>Présentation PowerPoint</vt:lpstr>
      <vt:lpstr>Présentation PowerPoint</vt:lpstr>
      <vt:lpstr>Limites de l’étude</vt:lpstr>
      <vt:lpstr>TAKE HOME MESSAGE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Essai GRAFITI: essai clinique national prospectif sur la surveillance des patients atteints de fibromatose desmoïde (hors tumeurs intra abdominales)</dc:title>
  <dc:creator>Microsoft Office User</dc:creator>
  <cp:lastModifiedBy>Microsoft Office User</cp:lastModifiedBy>
  <cp:revision>3</cp:revision>
  <dcterms:created xsi:type="dcterms:W3CDTF">2022-06-12T18:11:52Z</dcterms:created>
  <dcterms:modified xsi:type="dcterms:W3CDTF">2022-06-23T21:01:10Z</dcterms:modified>
</cp:coreProperties>
</file>