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Corbel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xgum380BS5wNcUsbMDzxnMYt0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5AF6E5-BD72-41B7-A604-1760E9FC717C}">
  <a:tblStyle styleId="{F45AF6E5-BD72-41B7-A604-1760E9FC717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2EF"/>
          </a:solidFill>
        </a:fill>
      </a:tcStyle>
    </a:wholeTbl>
    <a:band1H>
      <a:tcTxStyle/>
      <a:tcStyle>
        <a:fill>
          <a:solidFill>
            <a:srgbClr val="CBE4DF"/>
          </a:solidFill>
        </a:fill>
      </a:tcStyle>
    </a:band1H>
    <a:band2H>
      <a:tcTxStyle/>
    </a:band2H>
    <a:band1V>
      <a:tcTxStyle/>
      <a:tcStyle>
        <a:fill>
          <a:solidFill>
            <a:srgbClr val="CBE4DF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7F2EF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7F2EF"/>
          </a:solidFill>
        </a:fill>
      </a:tcStyle>
    </a:firstRow>
    <a:neCell>
      <a:tcTxStyle/>
    </a:neCell>
    <a:nwCell>
      <a:tcTxStyle/>
    </a:nwCell>
  </a:tblStyle>
  <a:tblStyle styleId="{E58699A9-49ED-4BAA-9987-9CC53994F324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7E7E8"/>
          </a:solidFill>
        </a:fill>
      </a:tcStyle>
    </a:band1H>
    <a:band2H>
      <a:tcTxStyle/>
    </a:band2H>
    <a:band1V>
      <a:tcTxStyle/>
      <a:tcStyle>
        <a:fill>
          <a:solidFill>
            <a:srgbClr val="F7E7E8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rbel-bold.fntdata"/><Relationship Id="rId27" Type="http://schemas.openxmlformats.org/officeDocument/2006/relationships/font" Target="fonts/Corb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bel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3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5" name="Google Shape;65;p30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xy" tx="69850" sx="100000" ty="9525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94593" y="1298448"/>
            <a:ext cx="9017875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  <a:buNone/>
            </a:pPr>
            <a:r>
              <a:rPr lang="fr-FR" sz="4000">
                <a:latin typeface="Times New Roman"/>
                <a:ea typeface="Times New Roman"/>
                <a:cs typeface="Times New Roman"/>
                <a:sym typeface="Times New Roman"/>
              </a:rPr>
              <a:t>ADK de l’œsophage après radio-chimiothérapie 			qui doit on opérer ?</a:t>
            </a:r>
            <a:b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fr-FR" sz="1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fr-FR"/>
            </a:b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3489" y="2961815"/>
            <a:ext cx="5982795" cy="17605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95153" y="5559552"/>
            <a:ext cx="7771688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800"/>
              <a:t>Bibliographie  30/09 – Natacha BOULANGER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6248" y="3097179"/>
            <a:ext cx="2701159" cy="74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642" l="2425" r="0" t="1552"/>
          <a:stretch/>
        </p:blipFill>
        <p:spPr>
          <a:xfrm>
            <a:off x="3780002" y="214812"/>
            <a:ext cx="4636566" cy="6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>
                <a:solidFill>
                  <a:srgbClr val="A5A5A5"/>
                </a:solidFill>
              </a:rPr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chemeClr val="lt1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7256051" y="3374136"/>
            <a:ext cx="685800" cy="298939"/>
          </a:xfrm>
          <a:prstGeom prst="frame">
            <a:avLst>
              <a:gd fmla="val 12500" name="adj1"/>
            </a:avLst>
          </a:prstGeom>
          <a:solidFill>
            <a:schemeClr val="accent6"/>
          </a:solidFill>
          <a:ln cap="flat" cmpd="sng" w="107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7256051" y="442266"/>
            <a:ext cx="685800" cy="202223"/>
          </a:xfrm>
          <a:prstGeom prst="frame">
            <a:avLst>
              <a:gd fmla="val 12500" name="adj1"/>
            </a:avLst>
          </a:prstGeom>
          <a:solidFill>
            <a:schemeClr val="accent6"/>
          </a:solidFill>
          <a:ln cap="flat" cmpd="sng" w="107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0003" y="6348912"/>
            <a:ext cx="4636565" cy="290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/>
          <p:nvPr/>
        </p:nvSpPr>
        <p:spPr>
          <a:xfrm>
            <a:off x="7327142" y="6337007"/>
            <a:ext cx="660429" cy="237187"/>
          </a:xfrm>
          <a:prstGeom prst="frame">
            <a:avLst>
              <a:gd fmla="val 12500" name="adj1"/>
            </a:avLst>
          </a:prstGeom>
          <a:solidFill>
            <a:schemeClr val="accent6"/>
          </a:solidFill>
          <a:ln cap="flat" cmpd="sng" w="107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9006840" y="1360170"/>
            <a:ext cx="2560320" cy="3139321"/>
          </a:xfrm>
          <a:prstGeom prst="rect">
            <a:avLst/>
          </a:prstGeom>
          <a:solidFill>
            <a:srgbClr val="EEAEB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Âge moyen 60 ans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86% T3-T4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61 % N+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Post ttt : 61%T0-T2, 64%N0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71% temps thoracique ouvert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77% JOG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52" y="163385"/>
            <a:ext cx="7315200" cy="3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274689" y="1119481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229600" y="1657350"/>
            <a:ext cx="762000" cy="400050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07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3581400" y="4238536"/>
            <a:ext cx="8134350" cy="1477328"/>
          </a:xfrm>
          <a:prstGeom prst="rect">
            <a:avLst/>
          </a:prstGeom>
          <a:solidFill>
            <a:srgbClr val="C2E46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particulier SUV max 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Potentiel biais de confusion de l’oesophagite radique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🡺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en aveugle per endoscopie par un 2</a:t>
            </a:r>
            <a:r>
              <a:rPr baseline="30000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endoscopiste +/- adaptation du SUV max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52" y="163385"/>
            <a:ext cx="7315200" cy="3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 txBox="1"/>
          <p:nvPr/>
        </p:nvSpPr>
        <p:spPr>
          <a:xfrm>
            <a:off x="274689" y="1119481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185" name="Google Shape;185;p12"/>
          <p:cNvSpPr/>
          <p:nvPr/>
        </p:nvSpPr>
        <p:spPr>
          <a:xfrm>
            <a:off x="3756752" y="2842718"/>
            <a:ext cx="7315200" cy="284356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07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3756752" y="4420179"/>
            <a:ext cx="73152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Sensibilité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= probabilité d’être T0N0 si présence de 4/4 critères (M+ si T+)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Ici 40% 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60% des patients non opérés alors que persistance d’une maladie résiduelle (Faux positifs, ++ conséquences graves)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Plus d’1 patient sur 2 non opéré A TORT</a:t>
            </a:r>
            <a:endParaRPr/>
          </a:p>
        </p:txBody>
      </p:sp>
      <p:sp>
        <p:nvSpPr>
          <p:cNvPr id="187" name="Google Shape;187;p12"/>
          <p:cNvSpPr txBox="1"/>
          <p:nvPr/>
        </p:nvSpPr>
        <p:spPr>
          <a:xfrm>
            <a:off x="3855308" y="3818238"/>
            <a:ext cx="61042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104 patients avaient 4/4 critères -&gt; 32 % T0 N0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52" y="163385"/>
            <a:ext cx="7315200" cy="3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274689" y="1119481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3756752" y="2855836"/>
            <a:ext cx="7315200" cy="284356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07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3756752" y="3793831"/>
            <a:ext cx="69846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Spécificité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= probabilité de ne pas être T0N0 si il manque 1 critère sur 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Ici = 70 %, donc 30% de patients opérés à tort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4000500" y="5314950"/>
            <a:ext cx="4191000" cy="369332"/>
          </a:xfrm>
          <a:prstGeom prst="rect">
            <a:avLst/>
          </a:prstGeom>
          <a:solidFill>
            <a:srgbClr val="A5A5A5"/>
          </a:solidFill>
          <a:ln cap="flat" cmpd="sng" w="9525">
            <a:solidFill>
              <a:srgbClr val="2E8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Absence de courbe ROC</a:t>
            </a:r>
            <a:endParaRPr/>
          </a:p>
        </p:txBody>
      </p:sp>
      <p:pic>
        <p:nvPicPr>
          <p:cNvPr descr="Courbes ROC et definition du seuil optimal - Public - DataForum - Le forum  de la data"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10626"/>
          <a:stretch/>
        </p:blipFill>
        <p:spPr>
          <a:xfrm>
            <a:off x="8410152" y="4440162"/>
            <a:ext cx="3507159" cy="2254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1654" y="670284"/>
            <a:ext cx="7995657" cy="485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4"/>
          <p:cNvSpPr txBox="1"/>
          <p:nvPr/>
        </p:nvSpPr>
        <p:spPr>
          <a:xfrm>
            <a:off x="274689" y="1119481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3926418" y="478639"/>
            <a:ext cx="7315200" cy="640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fr-FR">
                <a:solidFill>
                  <a:schemeClr val="dk1"/>
                </a:solidFill>
              </a:rPr>
              <a:t>Changement de cap : recherche de FDR de maladie résiduelle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274689" y="1119481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5327007" y="1256225"/>
            <a:ext cx="4305300" cy="2308324"/>
          </a:xfrm>
          <a:prstGeom prst="rect">
            <a:avLst/>
          </a:prstGeom>
          <a:solidFill>
            <a:srgbClr val="EEAEB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Critères étudiés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Présence d’une sténose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Biopsie positive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Cellule en bague à chaton initialement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&gt;5,4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Grade histologique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5327007" y="3900034"/>
            <a:ext cx="4305300" cy="2308324"/>
          </a:xfrm>
          <a:prstGeom prst="rect">
            <a:avLst/>
          </a:prstGeom>
          <a:solidFill>
            <a:srgbClr val="EEAEB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Critères étudiés significatifs: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Présence d’une sténose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Biopsie positive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Cellule en bague à chaton initialement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&gt;5,4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Grade histologique cT1-T2, </a:t>
            </a: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cT3-T4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462" y="841432"/>
            <a:ext cx="8514521" cy="37127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274689" y="1119481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cxnSp>
        <p:nvCxnSpPr>
          <p:cNvPr id="218" name="Google Shape;218;p16"/>
          <p:cNvCxnSpPr/>
          <p:nvPr/>
        </p:nvCxnSpPr>
        <p:spPr>
          <a:xfrm rot="10800000">
            <a:off x="8388627" y="967409"/>
            <a:ext cx="0" cy="3326295"/>
          </a:xfrm>
          <a:prstGeom prst="straightConnector1">
            <a:avLst/>
          </a:prstGeom>
          <a:noFill/>
          <a:ln cap="flat" cmpd="sng" w="63500">
            <a:solidFill>
              <a:srgbClr val="FF0000">
                <a:alpha val="4862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16"/>
          <p:cNvSpPr txBox="1"/>
          <p:nvPr/>
        </p:nvSpPr>
        <p:spPr>
          <a:xfrm>
            <a:off x="5141843" y="4982817"/>
            <a:ext cx="6228522" cy="369332"/>
          </a:xfrm>
          <a:prstGeom prst="rect">
            <a:avLst/>
          </a:prstGeom>
          <a:solidFill>
            <a:srgbClr val="A5A5A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Présence d’1/4 critère -&gt; 95% de risque de maladie résiduelle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4108106" y="805651"/>
            <a:ext cx="4305300" cy="2308324"/>
          </a:xfrm>
          <a:prstGeom prst="rect">
            <a:avLst/>
          </a:prstGeom>
          <a:solidFill>
            <a:srgbClr val="EEAEB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Critères étudiés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E58789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rgbClr val="E58789"/>
                </a:solidFill>
                <a:latin typeface="Corbel"/>
                <a:ea typeface="Corbel"/>
                <a:cs typeface="Corbel"/>
                <a:sym typeface="Corbel"/>
              </a:rPr>
              <a:t>Présence d’une sténose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E58789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rgbClr val="E58789"/>
                </a:solidFill>
                <a:latin typeface="Corbel"/>
                <a:ea typeface="Corbel"/>
                <a:cs typeface="Corbel"/>
                <a:sym typeface="Corbel"/>
              </a:rPr>
              <a:t>Biopsie positive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E58789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rgbClr val="E58789"/>
                </a:solidFill>
                <a:latin typeface="Corbel"/>
                <a:ea typeface="Corbel"/>
                <a:cs typeface="Corbel"/>
                <a:sym typeface="Corbel"/>
              </a:rPr>
              <a:t>Cellule en bague à chaton initialement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&gt;5,4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E58789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rgbClr val="E58789"/>
                </a:solidFill>
                <a:latin typeface="Corbel"/>
                <a:ea typeface="Corbel"/>
                <a:cs typeface="Corbel"/>
                <a:sym typeface="Corbel"/>
              </a:rPr>
              <a:t>Grade histologique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4108106" y="3424428"/>
            <a:ext cx="6599651" cy="1477328"/>
          </a:xfrm>
          <a:prstGeom prst="rect">
            <a:avLst/>
          </a:prstGeom>
          <a:solidFill>
            <a:srgbClr val="BFBFB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groupes: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Groupe 1 = SUV max &gt;5,4 </a:t>
            </a: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sans 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œsophagite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Groupe 2= SUV max &lt; ou égal à 5,4 </a:t>
            </a: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OU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œsophagite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95% du groupe 1 avait une maladie résiduelle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/>
        </p:nvSpPr>
        <p:spPr>
          <a:xfrm>
            <a:off x="405020" y="108926"/>
            <a:ext cx="4305300" cy="1754326"/>
          </a:xfrm>
          <a:prstGeom prst="rect">
            <a:avLst/>
          </a:prstGeom>
          <a:solidFill>
            <a:srgbClr val="D6ED9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Critères retenus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Présence d’une sténose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Biopsie positive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Cellule en bague à chaton initialement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&gt;5,4 sans oesophagite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9594" y="108926"/>
            <a:ext cx="52197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10310191" y="1033670"/>
            <a:ext cx="569844" cy="5420139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07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405020" y="2279374"/>
            <a:ext cx="5372928" cy="36933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Cibler le maximum de </a:t>
            </a: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vrai positif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= VPP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Chaque critère &gt;90%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-&gt; Seul 1 patient sur 10 aura une maladie résiduelle sans FDR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 critère présent : 86% de risque de maladie résiduelle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 critères présents : 100%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Attention</a:t>
            </a: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 critère : 66% maladie résiduelle…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Probables critères intercurrents non étudiés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240" name="Google Shape;240;p19"/>
          <p:cNvSpPr txBox="1"/>
          <p:nvPr/>
        </p:nvSpPr>
        <p:spPr>
          <a:xfrm>
            <a:off x="4227443" y="1736035"/>
            <a:ext cx="6096000" cy="3139321"/>
          </a:xfrm>
          <a:prstGeom prst="rect">
            <a:avLst/>
          </a:prstGeom>
          <a:solidFill>
            <a:srgbClr val="F6D6D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Etude prospective suédoise de validation pour ces critères 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Résultats concordants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78% de maladie résiduelle avec 1 critère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100% avec 2 critères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Survie: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Diminuée si sténose ou cellules en bague à chaton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Pas d’impact du résultats de la biopsie ni du SUV max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fr-FR"/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rgbClr val="A5A5A5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4097868" y="806012"/>
            <a:ext cx="7315200" cy="3012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fr-FR" u="sng"/>
              <a:t>Epidémiologie</a:t>
            </a:r>
            <a:r>
              <a:rPr lang="fr-FR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Cancer œsophage = 5000/an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++ ADK / 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Pronostic sombre : 15%  survie à 5 ans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Après chirurgie : 70% SSR pour les stades 1, 25% stade III</a:t>
            </a:r>
            <a:endParaRPr/>
          </a:p>
        </p:txBody>
      </p:sp>
      <p:graphicFrame>
        <p:nvGraphicFramePr>
          <p:cNvPr id="102" name="Google Shape;102;p2"/>
          <p:cNvGraphicFramePr/>
          <p:nvPr/>
        </p:nvGraphicFramePr>
        <p:xfrm>
          <a:off x="3811081" y="43772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{F45AF6E5-BD72-41B7-A604-1760E9FC717C}</a:tableStyleId>
              </a:tblPr>
              <a:tblGrid>
                <a:gridCol w="3854125"/>
                <a:gridCol w="3854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 u="none" cap="none" strike="noStrike"/>
                        <a:t>FDR ADK œsophage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/>
                        <a:t>FDR CE œsophage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RGO, métaplasie intestinale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/>
                        <a:t>Surpoids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/>
                        <a:t>Alimentation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/>
                        <a:t>TABAC/OH +++++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/>
                        <a:t>Agression muqueuse (caustique, brûlure, RT)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3647477" y="489071"/>
            <a:ext cx="7315200" cy="5870713"/>
          </a:xfrm>
          <a:prstGeom prst="rect">
            <a:avLst/>
          </a:prstGeom>
          <a:solidFill>
            <a:srgbClr val="FAA86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/>
              <a:t>- Aucun critère clinique disponible pour évaluer l’invasion microscopique de la tumeur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rbe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-&gt; pas d’apport des biopsies « bite on bite »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 Etude Américaine avec des protocoles différents pour les cancer de la JOG, quelques T1-T2 -&gt; problème de transposition de résultats ?</a:t>
            </a:r>
            <a:endParaRPr/>
          </a:p>
          <a:p>
            <a:pPr indent="-5587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rbe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 Quasi 50% de patients exclus du fait d’une chirurgie &gt; 8 semaines post traitement, sans détail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 SUV max : probable bon critère mais biais de radiothérapie, peu standardisé (valeur absolue, % de réduction)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 Étude rétrospective, critères secondaires</a:t>
            </a:r>
            <a:endParaRPr/>
          </a:p>
        </p:txBody>
      </p:sp>
      <p:sp>
        <p:nvSpPr>
          <p:cNvPr id="246" name="Google Shape;246;p2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pic>
        <p:nvPicPr>
          <p:cNvPr id="247" name="Google Shape;2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6747" y="1123837"/>
            <a:ext cx="7016660" cy="87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/>
          <p:nvPr>
            <p:ph idx="1" type="body"/>
          </p:nvPr>
        </p:nvSpPr>
        <p:spPr>
          <a:xfrm>
            <a:off x="3749997" y="125896"/>
            <a:ext cx="7315200" cy="6732104"/>
          </a:xfrm>
          <a:prstGeom prst="rect">
            <a:avLst/>
          </a:prstGeom>
          <a:solidFill>
            <a:srgbClr val="EEAEB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fr-FR"/>
              <a:t>TAKE HOME MESSAGE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 La réponse clinique ne prédit pas la réponse histologique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Mais probable identification de FDR contre indiquant la surveillance: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b="1" lang="fr-FR"/>
              <a:t>1 Question </a:t>
            </a:r>
            <a:r>
              <a:rPr lang="fr-FR"/>
              <a:t>: Que penser des patients avec 4/4 critères de réponse clinique complète ET aucun FDR 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- </a:t>
            </a:r>
            <a:r>
              <a:rPr b="1" lang="fr-FR"/>
              <a:t>1 étude</a:t>
            </a:r>
            <a:r>
              <a:rPr lang="fr-FR"/>
              <a:t>: 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Etude SANO = essai randomisé de non infériorité -&gt; surveillance active vs chirurgie pour les ADK œsophage après radio-chimio</a:t>
            </a:r>
            <a:endParaRPr/>
          </a:p>
          <a:p>
            <a:pPr indent="-18288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fr-FR" sz="1800"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 résultat fin 2023, critère principal = survie globale</a:t>
            </a:r>
            <a:endParaRPr/>
          </a:p>
          <a:p>
            <a:pPr indent="-18288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Si surveillance active +/- chirurgie ressort non inférieur à la chirurgie d’emblée, la surveillance active pourra faire partie intégrante de la prise en charge dans ce contexte.</a:t>
            </a:r>
            <a:endParaRPr/>
          </a:p>
        </p:txBody>
      </p:sp>
      <p:sp>
        <p:nvSpPr>
          <p:cNvPr id="253" name="Google Shape;253;p2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4986176" y="1921565"/>
            <a:ext cx="4842841" cy="1384995"/>
          </a:xfrm>
          <a:prstGeom prst="rect">
            <a:avLst/>
          </a:prstGeom>
          <a:solidFill>
            <a:srgbClr val="D6ED9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Critères retenus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lang="fr-F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Présence d’une sténose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lang="fr-F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Biopsie positive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lang="fr-F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Cellule en bague à chaton initialement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Char char="-"/>
            </a:pPr>
            <a:r>
              <a:rPr lang="fr-F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&gt;5,4 sans oesophagite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268685" y="1123836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fr-FR" sz="3600" u="none" cap="none" strike="noStrik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842" y="160339"/>
            <a:ext cx="8400084" cy="409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3371" y="4181598"/>
            <a:ext cx="4699000" cy="25359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446" y="6170613"/>
            <a:ext cx="3486293" cy="5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8686800" y="1123836"/>
            <a:ext cx="2771775" cy="2148002"/>
          </a:xfrm>
          <a:prstGeom prst="rect">
            <a:avLst/>
          </a:prstGeom>
          <a:noFill/>
          <a:ln cap="flat" cmpd="sng" w="123825">
            <a:solidFill>
              <a:srgbClr val="6C8C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3884527" y="786379"/>
            <a:ext cx="7315200" cy="1833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fr-FR"/>
              <a:t>Œsophagectomie totale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40% morbidité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4% mortalité 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226643" y="1123836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Méthode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Résultats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Limites</a:t>
            </a: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3600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rPr>
              <a:t>Conclusion</a:t>
            </a:r>
            <a:endParaRPr/>
          </a:p>
        </p:txBody>
      </p:sp>
      <p:graphicFrame>
        <p:nvGraphicFramePr>
          <p:cNvPr id="118" name="Google Shape;118;p4"/>
          <p:cNvGraphicFramePr/>
          <p:nvPr/>
        </p:nvGraphicFramePr>
        <p:xfrm>
          <a:off x="3478127" y="28273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{E58699A9-49ED-4BAA-9987-9CC53994F324}</a:tableStyleId>
              </a:tblPr>
              <a:tblGrid>
                <a:gridCol w="2709325"/>
                <a:gridCol w="2709325"/>
                <a:gridCol w="2709325"/>
              </a:tblGrid>
              <a:tr h="419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Respiratoire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Chirurgicale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 long terme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14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/>
                        <a:t>15% SDRA – 21% décès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/>
                        <a:t>Durée hospitalisation 2 mois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5% Fistule - 50% décès si cervicale, quasi 0% si thoracique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Sténose anastomotique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Ulcère anastomotique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9" name="Google Shape;119;p4"/>
          <p:cNvSpPr txBox="1"/>
          <p:nvPr/>
        </p:nvSpPr>
        <p:spPr>
          <a:xfrm>
            <a:off x="6181412" y="5032521"/>
            <a:ext cx="2721428" cy="1384995"/>
          </a:xfrm>
          <a:prstGeom prst="rect">
            <a:avLst/>
          </a:prstGeom>
          <a:solidFill>
            <a:srgbClr val="E5878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 final: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20-30% T0N0  !!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fr-FR"/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rgbClr val="A5A5A5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4036" y="302447"/>
            <a:ext cx="5498871" cy="86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0480" y="1324908"/>
            <a:ext cx="5162980" cy="77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4036" y="2258474"/>
            <a:ext cx="5612888" cy="87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3777344" y="3428639"/>
            <a:ext cx="3907970" cy="2308324"/>
          </a:xfrm>
          <a:prstGeom prst="rect">
            <a:avLst/>
          </a:prstGeom>
          <a:solidFill>
            <a:srgbClr val="D6ED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Facteurs étudiés </a:t>
            </a: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Biopsies endoscopiques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Profondeur  tumorale en écho endo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au PET TDM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Sténose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Dysphagie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Perte de poids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7990115" y="4105747"/>
            <a:ext cx="2656114" cy="954107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Aucun critère significatif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3924300" y="1621101"/>
            <a:ext cx="7315200" cy="1792006"/>
          </a:xfrm>
          <a:prstGeom prst="rect">
            <a:avLst/>
          </a:prstGeom>
          <a:solidFill>
            <a:srgbClr val="EEAEB0"/>
          </a:solidFill>
          <a:ln cap="flat" cmpd="sng" w="9525">
            <a:solidFill>
              <a:srgbClr val="6C8C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u="sng"/>
              <a:t>Objectif</a:t>
            </a:r>
            <a:r>
              <a:rPr lang="fr-FR"/>
              <a:t>: Mieux caractériser la population qui bénéficierait de la chirurgie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  * Eviter d’opérer lorsqu’</a:t>
            </a:r>
            <a:r>
              <a:rPr b="1" lang="fr-FR"/>
              <a:t>on peut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fr-FR"/>
              <a:t>  * Ne pas repousser la chirurgie lorsqu’</a:t>
            </a:r>
            <a:r>
              <a:rPr b="1" lang="fr-FR"/>
              <a:t>il faut</a:t>
            </a:r>
            <a:endParaRPr/>
          </a:p>
        </p:txBody>
      </p:sp>
      <p:sp>
        <p:nvSpPr>
          <p:cNvPr id="135" name="Google Shape;135;p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fr-FR"/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rgbClr val="A5A5A5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4191000" y="3853542"/>
            <a:ext cx="6934200" cy="1200329"/>
          </a:xfrm>
          <a:prstGeom prst="rect">
            <a:avLst/>
          </a:prstGeom>
          <a:solidFill>
            <a:srgbClr val="DCDCDC"/>
          </a:solidFill>
          <a:ln cap="flat" cmpd="sng" w="9525">
            <a:solidFill>
              <a:srgbClr val="6C8C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Objectif principal = déterminer les facteurs prédictifs d’une réponse complète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Objectif secondaire = déterminer les FDR de maladie persistante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3869268" y="864108"/>
            <a:ext cx="7315200" cy="677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>
                <a:solidFill>
                  <a:schemeClr val="dk1"/>
                </a:solidFill>
              </a:rPr>
              <a:t>Etude rétrospective, monocentrique, équipe Américaine, 2000-2018</a:t>
            </a:r>
            <a:endParaRPr/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>
                <a:solidFill>
                  <a:srgbClr val="A5A5A5"/>
                </a:solidFill>
              </a:rPr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chemeClr val="lt1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5216073" y="1993267"/>
            <a:ext cx="4621589" cy="2862322"/>
          </a:xfrm>
          <a:prstGeom prst="rect">
            <a:avLst/>
          </a:prstGeom>
          <a:solidFill>
            <a:srgbClr val="C2E46B"/>
          </a:solidFill>
          <a:ln cap="flat" cmpd="sng" w="9525">
            <a:solidFill>
              <a:schemeClr val="dk1">
                <a:alpha val="4392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Inclusion: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ADK oesophagien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Non M+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Radio-Chimio néoadjuvant (doublet de chimio + rayon 50,4 Gy 5j/7 28 séances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Bilan de contrôle 4 sem post ttt par FOGD+biopsie et PET TDM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Char char="-"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Chirurgie dans les 8 sem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5692382" y="5152858"/>
            <a:ext cx="462158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SUV max « normal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Toutes voies d’abord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Exclusion chir de sauvetage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>
                <a:solidFill>
                  <a:srgbClr val="A5A5A5"/>
                </a:solidFill>
              </a:rPr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chemeClr val="lt1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3690257" y="1635377"/>
            <a:ext cx="3637300" cy="2585323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>
                <a:alpha val="4745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Réponse clinique complète (RCC)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Besoin de 4/4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de dysphagie ( CR de consultation)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de sténose (FOGD)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 max &lt; ou égal à 4 (PET TDM)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Biopsie post ttt négative (FOGD)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7667710" y="2189374"/>
            <a:ext cx="4258121" cy="1477328"/>
          </a:xfrm>
          <a:prstGeom prst="rect">
            <a:avLst/>
          </a:prstGeom>
          <a:solidFill>
            <a:srgbClr val="FAA863"/>
          </a:solidFill>
          <a:ln cap="flat" cmpd="sng" w="9525">
            <a:solidFill>
              <a:schemeClr val="dk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Réponse histologique complète (RHC)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Sur pièce d’exérèse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-T0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-N0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3690257" y="4728754"/>
            <a:ext cx="75960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Autres facteurs étudiés: Age, sexe, IMC, PS, critères histologiques pré ttt…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7181" y="187400"/>
            <a:ext cx="5443870" cy="652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Corbel"/>
              <a:buNone/>
            </a:pPr>
            <a:r>
              <a:rPr lang="fr-FR">
                <a:solidFill>
                  <a:srgbClr val="A5A5A5"/>
                </a:solidFill>
              </a:rPr>
              <a:t>Introduction</a:t>
            </a:r>
            <a:br>
              <a:rPr lang="fr-FR"/>
            </a:br>
            <a:br>
              <a:rPr lang="fr-FR"/>
            </a:br>
            <a:r>
              <a:rPr lang="fr-FR">
                <a:solidFill>
                  <a:schemeClr val="lt1"/>
                </a:solidFill>
              </a:rPr>
              <a:t>Méthode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Résultats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Limites</a:t>
            </a:r>
            <a:br>
              <a:rPr lang="fr-FR">
                <a:solidFill>
                  <a:srgbClr val="A5A5A5"/>
                </a:solidFill>
              </a:rPr>
            </a:br>
            <a:br>
              <a:rPr lang="fr-FR">
                <a:solidFill>
                  <a:srgbClr val="A5A5A5"/>
                </a:solidFill>
              </a:rPr>
            </a:br>
            <a:r>
              <a:rPr lang="fr-FR">
                <a:solidFill>
                  <a:srgbClr val="A5A5A5"/>
                </a:solidFill>
              </a:rPr>
              <a:t>Conclusion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2022-09-24T12:32:07Z</dcterms:created>
  <dc:creator>Microsoft Office User</dc:creator>
</cp:coreProperties>
</file>