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1" roundtripDataSignature="AMtx7mivNT1kQ/SmrK5wdKzvkadbTtlpk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customschemas.google.com/relationships/presentationmetadata" Target="metadata"/><Relationship Id="rId10" Type="http://schemas.openxmlformats.org/officeDocument/2006/relationships/slide" Target="slides/slide6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fr-F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e de titre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TitleHD.png" id="16" name="Google Shape;16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8"/>
          <p:cNvSpPr txBox="1"/>
          <p:nvPr>
            <p:ph type="ctrTitle"/>
          </p:nvPr>
        </p:nvSpPr>
        <p:spPr>
          <a:xfrm>
            <a:off x="3962399" y="1964267"/>
            <a:ext cx="7197726" cy="242146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  <a:defRPr sz="4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8"/>
          <p:cNvSpPr txBox="1"/>
          <p:nvPr>
            <p:ph idx="1" type="subTitle"/>
          </p:nvPr>
        </p:nvSpPr>
        <p:spPr>
          <a:xfrm>
            <a:off x="3962399" y="4385732"/>
            <a:ext cx="7197726" cy="14054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 cap="none">
                <a:solidFill>
                  <a:schemeClr val="lt1"/>
                </a:solidFill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1000"/>
              </a:spcBef>
              <a:spcAft>
                <a:spcPts val="1000"/>
              </a:spcAft>
              <a:buSzPts val="12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9" name="Google Shape;19;p8"/>
          <p:cNvSpPr txBox="1"/>
          <p:nvPr>
            <p:ph idx="10" type="dt"/>
          </p:nvPr>
        </p:nvSpPr>
        <p:spPr>
          <a:xfrm>
            <a:off x="8932558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8"/>
          <p:cNvSpPr txBox="1"/>
          <p:nvPr>
            <p:ph idx="11" type="ftr"/>
          </p:nvPr>
        </p:nvSpPr>
        <p:spPr>
          <a:xfrm>
            <a:off x="3962399" y="5870575"/>
            <a:ext cx="4893958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8"/>
          <p:cNvSpPr txBox="1"/>
          <p:nvPr>
            <p:ph idx="12" type="sldNum"/>
          </p:nvPr>
        </p:nvSpPr>
        <p:spPr>
          <a:xfrm>
            <a:off x="10608958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panoramique avec légende">
  <p:cSld name="Image panoramique avec légende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ContentHD.png" id="81" name="Google Shape;81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7"/>
          <p:cNvSpPr txBox="1"/>
          <p:nvPr>
            <p:ph type="title"/>
          </p:nvPr>
        </p:nvSpPr>
        <p:spPr>
          <a:xfrm>
            <a:off x="685800" y="4732865"/>
            <a:ext cx="10131427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b="0"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7"/>
          <p:cNvSpPr/>
          <p:nvPr>
            <p:ph idx="2" type="pic"/>
          </p:nvPr>
        </p:nvSpPr>
        <p:spPr>
          <a:xfrm>
            <a:off x="1371600" y="932112"/>
            <a:ext cx="8759827" cy="3164976"/>
          </a:xfrm>
          <a:prstGeom prst="roundRect">
            <a:avLst>
              <a:gd fmla="val 4380" name="adj"/>
            </a:avLst>
          </a:prstGeom>
          <a:noFill/>
          <a:ln cap="sq" cmpd="dbl" w="508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254000" rotWithShape="0" algn="tl">
              <a:srgbClr val="000000">
                <a:alpha val="42745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" name="Google Shape;84;p17"/>
          <p:cNvSpPr txBox="1"/>
          <p:nvPr>
            <p:ph idx="1" type="body"/>
          </p:nvPr>
        </p:nvSpPr>
        <p:spPr>
          <a:xfrm>
            <a:off x="685800" y="5299603"/>
            <a:ext cx="10131427" cy="493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100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85" name="Google Shape;85;p17"/>
          <p:cNvSpPr txBox="1"/>
          <p:nvPr>
            <p:ph idx="10" type="dt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17"/>
          <p:cNvSpPr txBox="1"/>
          <p:nvPr>
            <p:ph idx="11" type="ftr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17"/>
          <p:cNvSpPr txBox="1"/>
          <p:nvPr>
            <p:ph idx="12" type="sldNum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et légende">
  <p:cSld name="Titre et légende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ContentHD.png" id="89" name="Google Shape;89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8"/>
          <p:cNvSpPr txBox="1"/>
          <p:nvPr>
            <p:ph type="title"/>
          </p:nvPr>
        </p:nvSpPr>
        <p:spPr>
          <a:xfrm>
            <a:off x="685801" y="609601"/>
            <a:ext cx="10131427" cy="3124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b="0" sz="32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18"/>
          <p:cNvSpPr txBox="1"/>
          <p:nvPr>
            <p:ph idx="1" type="body"/>
          </p:nvPr>
        </p:nvSpPr>
        <p:spPr>
          <a:xfrm>
            <a:off x="685800" y="4343400"/>
            <a:ext cx="10131428" cy="144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100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2" name="Google Shape;92;p18"/>
          <p:cNvSpPr txBox="1"/>
          <p:nvPr>
            <p:ph idx="10" type="dt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18"/>
          <p:cNvSpPr txBox="1"/>
          <p:nvPr>
            <p:ph idx="11" type="ftr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8"/>
          <p:cNvSpPr txBox="1"/>
          <p:nvPr>
            <p:ph idx="12" type="sldNum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itation avec légende">
  <p:cSld name="Citation avec légende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ContentHD.png" id="96" name="Google Shape;96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9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Calibri"/>
              <a:buNone/>
            </a:pPr>
            <a:r>
              <a:rPr b="0" lang="fr-FR" sz="800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endParaRPr/>
          </a:p>
        </p:txBody>
      </p:sp>
      <p:sp>
        <p:nvSpPr>
          <p:cNvPr id="98" name="Google Shape;98;p19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Calibri"/>
              <a:buNone/>
            </a:pPr>
            <a:r>
              <a:rPr b="0" lang="fr-FR" sz="800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endParaRPr/>
          </a:p>
        </p:txBody>
      </p:sp>
      <p:sp>
        <p:nvSpPr>
          <p:cNvPr id="99" name="Google Shape;99;p19"/>
          <p:cNvSpPr txBox="1"/>
          <p:nvPr>
            <p:ph type="title"/>
          </p:nvPr>
        </p:nvSpPr>
        <p:spPr>
          <a:xfrm>
            <a:off x="992267" y="609601"/>
            <a:ext cx="9550399" cy="2743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b="0" sz="3200" cap="none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19"/>
          <p:cNvSpPr txBox="1"/>
          <p:nvPr>
            <p:ph idx="1" type="body"/>
          </p:nvPr>
        </p:nvSpPr>
        <p:spPr>
          <a:xfrm>
            <a:off x="1097875" y="3352800"/>
            <a:ext cx="9339184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None/>
              <a:defRPr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Font typeface="Calibri"/>
              <a:buNone/>
              <a:defRPr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00"/>
              <a:buFont typeface="Calibri"/>
              <a:buNone/>
              <a:defRPr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00"/>
              <a:buFont typeface="Calibri"/>
              <a:buNone/>
              <a:defRPr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00"/>
              <a:buFont typeface="Calibri"/>
              <a:buNone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1000"/>
              </a:spcBef>
              <a:spcAft>
                <a:spcPts val="100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01" name="Google Shape;101;p19"/>
          <p:cNvSpPr txBox="1"/>
          <p:nvPr>
            <p:ph idx="2" type="body"/>
          </p:nvPr>
        </p:nvSpPr>
        <p:spPr>
          <a:xfrm>
            <a:off x="687465" y="4343400"/>
            <a:ext cx="10152367" cy="144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100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2" name="Google Shape;102;p19"/>
          <p:cNvSpPr txBox="1"/>
          <p:nvPr>
            <p:ph idx="10" type="dt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19"/>
          <p:cNvSpPr txBox="1"/>
          <p:nvPr>
            <p:ph idx="11" type="ftr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19"/>
          <p:cNvSpPr txBox="1"/>
          <p:nvPr>
            <p:ph idx="12" type="sldNum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rte nom">
  <p:cSld name="Carte nom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ContentHD.png" id="106" name="Google Shape;106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20"/>
          <p:cNvSpPr txBox="1"/>
          <p:nvPr>
            <p:ph type="title"/>
          </p:nvPr>
        </p:nvSpPr>
        <p:spPr>
          <a:xfrm>
            <a:off x="685802" y="3308581"/>
            <a:ext cx="10131425" cy="1468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b="0" sz="32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20"/>
          <p:cNvSpPr txBox="1"/>
          <p:nvPr>
            <p:ph idx="1" type="body"/>
          </p:nvPr>
        </p:nvSpPr>
        <p:spPr>
          <a:xfrm>
            <a:off x="685801" y="4777381"/>
            <a:ext cx="10131426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100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9" name="Google Shape;109;p20"/>
          <p:cNvSpPr txBox="1"/>
          <p:nvPr>
            <p:ph idx="10" type="dt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20"/>
          <p:cNvSpPr txBox="1"/>
          <p:nvPr>
            <p:ph idx="11" type="ftr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20"/>
          <p:cNvSpPr txBox="1"/>
          <p:nvPr>
            <p:ph idx="12" type="sldNum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rte nom citation">
  <p:cSld name="Carte nom citation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ContentHD.png" id="113" name="Google Shape;113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21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Calibri"/>
              <a:buNone/>
            </a:pPr>
            <a:r>
              <a:rPr b="0" lang="fr-FR" sz="800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endParaRPr/>
          </a:p>
        </p:txBody>
      </p:sp>
      <p:sp>
        <p:nvSpPr>
          <p:cNvPr id="115" name="Google Shape;115;p21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Calibri"/>
              <a:buNone/>
            </a:pPr>
            <a:r>
              <a:rPr b="0" lang="fr-FR" sz="800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endParaRPr/>
          </a:p>
        </p:txBody>
      </p:sp>
      <p:sp>
        <p:nvSpPr>
          <p:cNvPr id="116" name="Google Shape;116;p21"/>
          <p:cNvSpPr txBox="1"/>
          <p:nvPr>
            <p:ph type="title"/>
          </p:nvPr>
        </p:nvSpPr>
        <p:spPr>
          <a:xfrm>
            <a:off x="992267" y="609601"/>
            <a:ext cx="9550399" cy="2743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b="0" sz="3200" cap="none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21"/>
          <p:cNvSpPr txBox="1"/>
          <p:nvPr>
            <p:ph idx="1" type="body"/>
          </p:nvPr>
        </p:nvSpPr>
        <p:spPr>
          <a:xfrm>
            <a:off x="685800" y="3886200"/>
            <a:ext cx="10135436" cy="889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2400"/>
              <a:buNone/>
              <a:defRPr b="0" sz="2400" cap="none">
                <a:solidFill>
                  <a:schemeClr val="lt1"/>
                </a:solidFill>
              </a:defRPr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1000"/>
              </a:spcBef>
              <a:spcAft>
                <a:spcPts val="100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18" name="Google Shape;118;p21"/>
          <p:cNvSpPr txBox="1"/>
          <p:nvPr>
            <p:ph idx="2" type="body"/>
          </p:nvPr>
        </p:nvSpPr>
        <p:spPr>
          <a:xfrm>
            <a:off x="685799" y="4775200"/>
            <a:ext cx="10135436" cy="10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100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19" name="Google Shape;119;p21"/>
          <p:cNvSpPr txBox="1"/>
          <p:nvPr>
            <p:ph idx="10" type="dt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21"/>
          <p:cNvSpPr txBox="1"/>
          <p:nvPr>
            <p:ph idx="11" type="ftr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21"/>
          <p:cNvSpPr txBox="1"/>
          <p:nvPr>
            <p:ph idx="12" type="sldNum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rai ou faux">
  <p:cSld name="Vrai ou faux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ContentHD.png" id="123" name="Google Shape;123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22"/>
          <p:cNvSpPr txBox="1"/>
          <p:nvPr>
            <p:ph type="title"/>
          </p:nvPr>
        </p:nvSpPr>
        <p:spPr>
          <a:xfrm>
            <a:off x="685801" y="609601"/>
            <a:ext cx="10131427" cy="2743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22"/>
          <p:cNvSpPr txBox="1"/>
          <p:nvPr>
            <p:ph idx="1" type="body"/>
          </p:nvPr>
        </p:nvSpPr>
        <p:spPr>
          <a:xfrm>
            <a:off x="685801" y="3505200"/>
            <a:ext cx="10131428" cy="838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2800"/>
              <a:buNone/>
              <a:defRPr b="0" sz="2800" cap="none">
                <a:solidFill>
                  <a:schemeClr val="lt1"/>
                </a:solidFill>
              </a:defRPr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1000"/>
              </a:spcBef>
              <a:spcAft>
                <a:spcPts val="100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26" name="Google Shape;126;p22"/>
          <p:cNvSpPr txBox="1"/>
          <p:nvPr>
            <p:ph idx="2" type="body"/>
          </p:nvPr>
        </p:nvSpPr>
        <p:spPr>
          <a:xfrm>
            <a:off x="685800" y="4343400"/>
            <a:ext cx="10131428" cy="144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100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7" name="Google Shape;127;p22"/>
          <p:cNvSpPr txBox="1"/>
          <p:nvPr>
            <p:ph idx="10" type="dt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p22"/>
          <p:cNvSpPr txBox="1"/>
          <p:nvPr>
            <p:ph idx="11" type="ftr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22"/>
          <p:cNvSpPr txBox="1"/>
          <p:nvPr>
            <p:ph idx="12" type="sldNum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et texte vertical" type="vertTx">
  <p:cSld name="VERTICAL_TEXT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ContentHD.png" id="131" name="Google Shape;131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3"/>
          <p:cNvSpPr txBox="1"/>
          <p:nvPr>
            <p:ph idx="1" type="body"/>
          </p:nvPr>
        </p:nvSpPr>
        <p:spPr>
          <a:xfrm rot="5400000">
            <a:off x="3926947" y="-1099079"/>
            <a:ext cx="3649133" cy="101314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1000"/>
              </a:spcBef>
              <a:spcAft>
                <a:spcPts val="100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33" name="Google Shape;133;p23"/>
          <p:cNvSpPr txBox="1"/>
          <p:nvPr>
            <p:ph idx="10" type="dt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p23"/>
          <p:cNvSpPr txBox="1"/>
          <p:nvPr>
            <p:ph idx="11" type="ftr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23"/>
          <p:cNvSpPr txBox="1"/>
          <p:nvPr>
            <p:ph idx="12" type="sldNum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136" name="Google Shape;136;p23"/>
          <p:cNvSpPr txBox="1"/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vertical et texte" type="vertTitleAndTx">
  <p:cSld name="VERTICAL_TITLE_AND_VERTICAL_TEXT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ContentHD.png" id="138" name="Google Shape;138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24"/>
          <p:cNvSpPr txBox="1"/>
          <p:nvPr>
            <p:ph type="title"/>
          </p:nvPr>
        </p:nvSpPr>
        <p:spPr>
          <a:xfrm rot="5400000">
            <a:off x="7147151" y="2121124"/>
            <a:ext cx="5181601" cy="21585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24"/>
          <p:cNvSpPr txBox="1"/>
          <p:nvPr>
            <p:ph idx="1" type="body"/>
          </p:nvPr>
        </p:nvSpPr>
        <p:spPr>
          <a:xfrm rot="5400000">
            <a:off x="2011058" y="-715658"/>
            <a:ext cx="5181600" cy="78321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1000"/>
              </a:spcBef>
              <a:spcAft>
                <a:spcPts val="100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41" name="Google Shape;141;p24"/>
          <p:cNvSpPr txBox="1"/>
          <p:nvPr>
            <p:ph idx="10" type="dt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24"/>
          <p:cNvSpPr txBox="1"/>
          <p:nvPr>
            <p:ph idx="11" type="ftr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24"/>
          <p:cNvSpPr txBox="1"/>
          <p:nvPr>
            <p:ph idx="12" type="sldNum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et contenu" type="obj">
  <p:cSld name="OBJECT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ContentHD.png" id="23" name="Google Shape;23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9"/>
          <p:cNvSpPr txBox="1"/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9"/>
          <p:cNvSpPr txBox="1"/>
          <p:nvPr>
            <p:ph idx="1" type="body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1000"/>
              </a:spcBef>
              <a:spcAft>
                <a:spcPts val="100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6" name="Google Shape;26;p9"/>
          <p:cNvSpPr txBox="1"/>
          <p:nvPr>
            <p:ph idx="10" type="dt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9"/>
          <p:cNvSpPr txBox="1"/>
          <p:nvPr>
            <p:ph idx="11" type="ftr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9"/>
          <p:cNvSpPr txBox="1"/>
          <p:nvPr>
            <p:ph idx="12" type="sldNum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-tête de section" type="secHead">
  <p:cSld name="SECTION_HEADER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ContentHD.png" id="30" name="Google Shape;30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10"/>
          <p:cNvSpPr txBox="1"/>
          <p:nvPr>
            <p:ph type="title"/>
          </p:nvPr>
        </p:nvSpPr>
        <p:spPr>
          <a:xfrm>
            <a:off x="685800" y="3308581"/>
            <a:ext cx="10131427" cy="1468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  <a:defRPr b="0" sz="4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0"/>
          <p:cNvSpPr txBox="1"/>
          <p:nvPr>
            <p:ph idx="1" type="body"/>
          </p:nvPr>
        </p:nvSpPr>
        <p:spPr>
          <a:xfrm>
            <a:off x="685799" y="4777381"/>
            <a:ext cx="10131428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2000"/>
              <a:buNone/>
              <a:defRPr sz="2000" cap="none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100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3" name="Google Shape;33;p10"/>
          <p:cNvSpPr txBox="1"/>
          <p:nvPr>
            <p:ph idx="10" type="dt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0"/>
          <p:cNvSpPr txBox="1"/>
          <p:nvPr>
            <p:ph idx="11" type="ftr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0"/>
          <p:cNvSpPr txBox="1"/>
          <p:nvPr>
            <p:ph idx="12" type="sldNum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ux contenus" type="twoObj">
  <p:cSld name="TWO_OBJECTS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ContentHD.png" id="37" name="Google Shape;37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11"/>
          <p:cNvSpPr txBox="1"/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1"/>
          <p:cNvSpPr txBox="1"/>
          <p:nvPr>
            <p:ph idx="1" type="body"/>
          </p:nvPr>
        </p:nvSpPr>
        <p:spPr>
          <a:xfrm>
            <a:off x="685802" y="2142067"/>
            <a:ext cx="4995334" cy="36491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1000"/>
              </a:spcBef>
              <a:spcAft>
                <a:spcPts val="100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11"/>
          <p:cNvSpPr txBox="1"/>
          <p:nvPr>
            <p:ph idx="2" type="body"/>
          </p:nvPr>
        </p:nvSpPr>
        <p:spPr>
          <a:xfrm>
            <a:off x="5821895" y="2142067"/>
            <a:ext cx="4995332" cy="36491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1000"/>
              </a:spcBef>
              <a:spcAft>
                <a:spcPts val="100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11"/>
          <p:cNvSpPr txBox="1"/>
          <p:nvPr>
            <p:ph idx="10" type="dt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1"/>
          <p:cNvSpPr txBox="1"/>
          <p:nvPr>
            <p:ph idx="11" type="ftr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1"/>
          <p:cNvSpPr txBox="1"/>
          <p:nvPr>
            <p:ph idx="12" type="sldNum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ison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2"/>
          <p:cNvSpPr txBox="1"/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2"/>
          <p:cNvSpPr txBox="1"/>
          <p:nvPr>
            <p:ph idx="1" type="body"/>
          </p:nvPr>
        </p:nvSpPr>
        <p:spPr>
          <a:xfrm>
            <a:off x="973670" y="2218267"/>
            <a:ext cx="4709054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2800"/>
              <a:buNone/>
              <a:defRPr b="0" sz="28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100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12"/>
          <p:cNvSpPr txBox="1"/>
          <p:nvPr>
            <p:ph idx="2" type="body"/>
          </p:nvPr>
        </p:nvSpPr>
        <p:spPr>
          <a:xfrm>
            <a:off x="685801" y="2870201"/>
            <a:ext cx="4996923" cy="2920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1000"/>
              </a:spcBef>
              <a:spcAft>
                <a:spcPts val="100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12"/>
          <p:cNvSpPr txBox="1"/>
          <p:nvPr>
            <p:ph idx="3" type="body"/>
          </p:nvPr>
        </p:nvSpPr>
        <p:spPr>
          <a:xfrm>
            <a:off x="6096003" y="2226734"/>
            <a:ext cx="4722813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2800"/>
              <a:buNone/>
              <a:defRPr b="0" sz="28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100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12"/>
          <p:cNvSpPr txBox="1"/>
          <p:nvPr>
            <p:ph idx="4" type="body"/>
          </p:nvPr>
        </p:nvSpPr>
        <p:spPr>
          <a:xfrm>
            <a:off x="5823483" y="2870201"/>
            <a:ext cx="4995334" cy="2920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1000"/>
              </a:spcBef>
              <a:spcAft>
                <a:spcPts val="100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12"/>
          <p:cNvSpPr txBox="1"/>
          <p:nvPr>
            <p:ph idx="10" type="dt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2"/>
          <p:cNvSpPr txBox="1"/>
          <p:nvPr>
            <p:ph idx="11" type="ftr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2"/>
          <p:cNvSpPr txBox="1"/>
          <p:nvPr>
            <p:ph idx="12" type="sldNum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seul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ContentHD.png" id="54" name="Google Shape;54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3"/>
          <p:cNvSpPr txBox="1"/>
          <p:nvPr>
            <p:ph idx="10" type="dt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3"/>
          <p:cNvSpPr txBox="1"/>
          <p:nvPr>
            <p:ph idx="11" type="ftr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3"/>
          <p:cNvSpPr txBox="1"/>
          <p:nvPr>
            <p:ph idx="12" type="sldNum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ide" type="blank">
  <p:cSld name="BLANK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ContentHD.png" id="60" name="Google Shape;60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/>
          <p:cNvSpPr txBox="1"/>
          <p:nvPr>
            <p:ph idx="10" type="dt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14"/>
          <p:cNvSpPr txBox="1"/>
          <p:nvPr>
            <p:ph idx="11" type="ftr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4"/>
          <p:cNvSpPr txBox="1"/>
          <p:nvPr>
            <p:ph idx="12" type="sldNum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u avec légende" type="objTx">
  <p:cSld name="OBJECT_WITH_CAPTION_TEX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ContentHD.png" id="65" name="Google Shape;65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5"/>
          <p:cNvSpPr txBox="1"/>
          <p:nvPr>
            <p:ph type="title"/>
          </p:nvPr>
        </p:nvSpPr>
        <p:spPr>
          <a:xfrm>
            <a:off x="685800" y="2074333"/>
            <a:ext cx="3680885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b="0"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5"/>
          <p:cNvSpPr txBox="1"/>
          <p:nvPr>
            <p:ph idx="1" type="body"/>
          </p:nvPr>
        </p:nvSpPr>
        <p:spPr>
          <a:xfrm>
            <a:off x="4648201" y="609601"/>
            <a:ext cx="6169026" cy="518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1000"/>
              </a:spcBef>
              <a:spcAft>
                <a:spcPts val="100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68" name="Google Shape;68;p15"/>
          <p:cNvSpPr txBox="1"/>
          <p:nvPr>
            <p:ph idx="2" type="body"/>
          </p:nvPr>
        </p:nvSpPr>
        <p:spPr>
          <a:xfrm>
            <a:off x="685800" y="3445933"/>
            <a:ext cx="3680885" cy="18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100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69" name="Google Shape;69;p15"/>
          <p:cNvSpPr txBox="1"/>
          <p:nvPr>
            <p:ph idx="10" type="dt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5"/>
          <p:cNvSpPr txBox="1"/>
          <p:nvPr>
            <p:ph idx="11" type="ftr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5"/>
          <p:cNvSpPr txBox="1"/>
          <p:nvPr>
            <p:ph idx="12" type="sldNum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avec légende" type="picTx">
  <p:cSld name="PICTURE_WITH_CAPTION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ContentHD.png" id="73" name="Google Shape;73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6"/>
          <p:cNvSpPr txBox="1"/>
          <p:nvPr>
            <p:ph type="title"/>
          </p:nvPr>
        </p:nvSpPr>
        <p:spPr>
          <a:xfrm>
            <a:off x="685800" y="1600200"/>
            <a:ext cx="6164653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b="0" sz="2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6"/>
          <p:cNvSpPr/>
          <p:nvPr>
            <p:ph idx="2" type="pic"/>
          </p:nvPr>
        </p:nvSpPr>
        <p:spPr>
          <a:xfrm>
            <a:off x="7536253" y="914400"/>
            <a:ext cx="3280974" cy="4572000"/>
          </a:xfrm>
          <a:prstGeom prst="roundRect">
            <a:avLst>
              <a:gd fmla="val 4280" name="adj"/>
            </a:avLst>
          </a:prstGeom>
          <a:noFill/>
          <a:ln cap="sq" cmpd="dbl" w="508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254000" rotWithShape="0" algn="tl">
              <a:srgbClr val="000000">
                <a:alpha val="42745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" name="Google Shape;76;p16"/>
          <p:cNvSpPr txBox="1"/>
          <p:nvPr>
            <p:ph idx="1" type="body"/>
          </p:nvPr>
        </p:nvSpPr>
        <p:spPr>
          <a:xfrm>
            <a:off x="685800" y="2971800"/>
            <a:ext cx="6164653" cy="18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100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77" name="Google Shape;77;p16"/>
          <p:cNvSpPr txBox="1"/>
          <p:nvPr>
            <p:ph idx="10" type="dt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6"/>
          <p:cNvSpPr txBox="1"/>
          <p:nvPr>
            <p:ph idx="11" type="ftr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6"/>
          <p:cNvSpPr txBox="1"/>
          <p:nvPr>
            <p:ph idx="12" type="sldNum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3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19" Type="http://schemas.openxmlformats.org/officeDocument/2006/relationships/theme" Target="../theme/theme1.xml"/><Relationship Id="rId6" Type="http://schemas.openxmlformats.org/officeDocument/2006/relationships/slideLayout" Target="../slideLayouts/slideLayout5.xml"/><Relationship Id="rId18" Type="http://schemas.openxmlformats.org/officeDocument/2006/relationships/slideLayout" Target="../slideLayouts/slideLayout17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7"/>
          <p:cNvSpPr txBox="1"/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b="0" i="0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1" name="Google Shape;11;p7"/>
          <p:cNvSpPr txBox="1"/>
          <p:nvPr>
            <p:ph idx="1" type="body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29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3020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175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048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0480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0480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0480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04800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04800" lvl="8" marL="4114800" marR="0" rtl="0" algn="l"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7"/>
          <p:cNvSpPr txBox="1"/>
          <p:nvPr>
            <p:ph idx="10" type="dt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7"/>
          <p:cNvSpPr txBox="1"/>
          <p:nvPr>
            <p:ph idx="11" type="ftr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7"/>
          <p:cNvSpPr txBox="1"/>
          <p:nvPr>
            <p:ph idx="12" type="sldNum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6750" y="864775"/>
            <a:ext cx="6167801" cy="4272799"/>
          </a:xfrm>
          <a:prstGeom prst="rect">
            <a:avLst/>
          </a:prstGeom>
          <a:noFill/>
          <a:ln>
            <a:noFill/>
          </a:ln>
          <a:effectLst>
            <a:reflection blurRad="0" dir="5400000" dist="5000" endA="0" endPos="30000" fadeDir="5400000" kx="0" rotWithShape="0" algn="bl" stA="30000" stPos="0" sy="-100000" ky="0"/>
          </a:effectLst>
        </p:spPr>
      </p:pic>
      <p:sp>
        <p:nvSpPr>
          <p:cNvPr id="149" name="Google Shape;149;p1"/>
          <p:cNvSpPr txBox="1"/>
          <p:nvPr>
            <p:ph type="ctrTitle"/>
          </p:nvPr>
        </p:nvSpPr>
        <p:spPr>
          <a:xfrm>
            <a:off x="3962399" y="1964268"/>
            <a:ext cx="7197726" cy="242146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</a:pPr>
            <a:r>
              <a:rPr lang="fr-FR"/>
              <a:t>STATUT RAS/RAF</a:t>
            </a:r>
            <a:br>
              <a:rPr lang="fr-FR"/>
            </a:br>
            <a:r>
              <a:rPr lang="fr-FR"/>
              <a:t>PHÉNOTYPE MSI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"/>
          <p:cNvSpPr txBox="1"/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b="1" lang="fr-FR" sz="4400"/>
              <a:t>MMR</a:t>
            </a:r>
            <a:endParaRPr b="1"/>
          </a:p>
        </p:txBody>
      </p:sp>
      <p:pic>
        <p:nvPicPr>
          <p:cNvPr id="155" name="Google Shape;155;p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89867" y="187958"/>
            <a:ext cx="7840133" cy="6508791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56" name="Google Shape;156;p2"/>
          <p:cNvSpPr/>
          <p:nvPr/>
        </p:nvSpPr>
        <p:spPr>
          <a:xfrm>
            <a:off x="9448800" y="5604933"/>
            <a:ext cx="1811867" cy="1091816"/>
          </a:xfrm>
          <a:prstGeom prst="ellipse">
            <a:avLst/>
          </a:prstGeom>
          <a:noFill/>
          <a:ln cap="flat" cmpd="sng" w="412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2"/>
          <p:cNvSpPr txBox="1"/>
          <p:nvPr/>
        </p:nvSpPr>
        <p:spPr>
          <a:xfrm>
            <a:off x="271849" y="1981201"/>
            <a:ext cx="3318018" cy="42473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FR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Système MMR :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b="1" lang="fr-FR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MLH1, </a:t>
            </a:r>
            <a:r>
              <a:rPr lang="fr-FR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MSH2, MSH6, PMS2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Rôle :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	réparation des 	mésappariement lors de la 	réplication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Quand inactif 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	erreurs sur les	séquences 	micro satellites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Instabilité microsatellite 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	mutations gènes contrôle 	tumoral =&gt; cancer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"/>
          <p:cNvSpPr txBox="1"/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b="1" lang="fr-FR" sz="4400"/>
              <a:t>INSTABILITÉ MICROSATELLITES</a:t>
            </a:r>
            <a:endParaRPr b="1" sz="4400"/>
          </a:p>
        </p:txBody>
      </p:sp>
      <p:sp>
        <p:nvSpPr>
          <p:cNvPr id="163" name="Google Shape;163;p3"/>
          <p:cNvSpPr txBox="1"/>
          <p:nvPr>
            <p:ph idx="1" type="body"/>
          </p:nvPr>
        </p:nvSpPr>
        <p:spPr>
          <a:xfrm>
            <a:off x="685801" y="2389207"/>
            <a:ext cx="10131425" cy="36491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85750" lvl="0" marL="28575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665"/>
              <a:buChar char="•"/>
            </a:pPr>
            <a:r>
              <a:rPr lang="fr-FR" sz="1665"/>
              <a:t>EPIDEMIOLOGIE :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480"/>
              <a:buChar char="•"/>
            </a:pPr>
            <a:r>
              <a:rPr lang="fr-FR" sz="1480"/>
              <a:t>15 à 20% des CCR sporadiques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480"/>
              <a:buChar char="•"/>
            </a:pPr>
            <a:r>
              <a:rPr lang="fr-FR" sz="1480"/>
              <a:t>Constant dans le syndrome de Lynch</a:t>
            </a:r>
            <a:endParaRPr/>
          </a:p>
          <a:p>
            <a:pPr indent="-180022" lvl="0" marL="28575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665"/>
              <a:buNone/>
            </a:pPr>
            <a:r>
              <a:t/>
            </a:r>
            <a:endParaRPr sz="1665"/>
          </a:p>
          <a:p>
            <a:pPr indent="-285750" lvl="0" marL="28575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665"/>
              <a:buChar char="•"/>
            </a:pPr>
            <a:r>
              <a:rPr lang="fr-FR" sz="1665"/>
              <a:t>IMPACT CLINIQUE : 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480"/>
              <a:buChar char="•"/>
            </a:pPr>
            <a:r>
              <a:rPr lang="fr-FR" sz="1480"/>
              <a:t>Facteur de bon pronostic (prouvé pour les stades II et III)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480"/>
              <a:buChar char="•"/>
            </a:pPr>
            <a:r>
              <a:rPr lang="fr-FR" sz="1480"/>
              <a:t>Inefficacité du 5 Fu en monothérapie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480"/>
              <a:buChar char="•"/>
            </a:pPr>
            <a:r>
              <a:rPr lang="fr-FR" sz="1480"/>
              <a:t>Persistance du bénéfice du FOLFOX</a:t>
            </a:r>
            <a:endParaRPr/>
          </a:p>
          <a:p>
            <a:pPr indent="-180022" lvl="0" marL="28575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665"/>
              <a:buNone/>
            </a:pPr>
            <a:r>
              <a:t/>
            </a:r>
            <a:endParaRPr sz="1665"/>
          </a:p>
          <a:p>
            <a:pPr indent="-285750" lvl="0" marL="28575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665"/>
              <a:buChar char="•"/>
            </a:pPr>
            <a:r>
              <a:rPr b="1" lang="fr-FR" sz="1665"/>
              <a:t>EN PRATIQUE :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480"/>
              <a:buChar char="•"/>
            </a:pPr>
            <a:r>
              <a:rPr b="1" lang="fr-FR" sz="1480"/>
              <a:t>Intérêt pour le stade II =&gt; pas de chimio adjuvante si 0 facteur de mauvais pronostic</a:t>
            </a:r>
            <a:endParaRPr b="1" sz="1480"/>
          </a:p>
        </p:txBody>
      </p:sp>
      <p:pic>
        <p:nvPicPr>
          <p:cNvPr id="164" name="Google Shape;164;p3"/>
          <p:cNvPicPr preferRelativeResize="0"/>
          <p:nvPr/>
        </p:nvPicPr>
        <p:blipFill rotWithShape="1">
          <a:blip r:embed="rId3">
            <a:alphaModFix/>
          </a:blip>
          <a:srcRect b="11951" l="21831" r="14216" t="44690"/>
          <a:stretch/>
        </p:blipFill>
        <p:spPr>
          <a:xfrm>
            <a:off x="6190735" y="2065867"/>
            <a:ext cx="5202194" cy="25441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4"/>
          <p:cNvSpPr txBox="1"/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b="1" lang="fr-FR" sz="4400"/>
              <a:t>EGF-R</a:t>
            </a:r>
            <a:endParaRPr b="1"/>
          </a:p>
        </p:txBody>
      </p:sp>
      <p:pic>
        <p:nvPicPr>
          <p:cNvPr id="170" name="Google Shape;170;p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69338" y="498389"/>
            <a:ext cx="8083799" cy="604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4"/>
          <p:cNvSpPr/>
          <p:nvPr/>
        </p:nvSpPr>
        <p:spPr>
          <a:xfrm>
            <a:off x="8328455" y="498389"/>
            <a:ext cx="3274540" cy="133041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4"/>
          <p:cNvSpPr txBox="1"/>
          <p:nvPr/>
        </p:nvSpPr>
        <p:spPr>
          <a:xfrm>
            <a:off x="389237" y="2150077"/>
            <a:ext cx="2983537" cy="42473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Recepteur MBr type « HER »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Suractivation de l’EGF-R   	=&gt; cancerisation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Blocage de l’EGF-R 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	thérapie ciblée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	Cetuximab (</a:t>
            </a:r>
            <a:r>
              <a:rPr b="1" i="1" lang="fr-FR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Erbitux)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	Panitumumab (</a:t>
            </a:r>
            <a:r>
              <a:rPr b="1" i="1" lang="fr-FR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Vectibix)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Mais…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	tout les patients ne 	bénéficient pas des anti 	EGF-R =&gt; le statut RAS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5"/>
          <p:cNvSpPr txBox="1"/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b="1" lang="fr-FR" sz="4400"/>
              <a:t>RAS :</a:t>
            </a:r>
            <a:endParaRPr b="1" sz="4400"/>
          </a:p>
        </p:txBody>
      </p:sp>
      <p:pic>
        <p:nvPicPr>
          <p:cNvPr id="178" name="Google Shape;178;p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38323" y="609599"/>
            <a:ext cx="8078324" cy="5926667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5"/>
          <p:cNvSpPr txBox="1"/>
          <p:nvPr/>
        </p:nvSpPr>
        <p:spPr>
          <a:xfrm>
            <a:off x="265667" y="1855799"/>
            <a:ext cx="3008871" cy="53553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Mutation RAS : 	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	activatrice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	indépendant de l’EGF-R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b="1" lang="fr-FR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=&gt; résistances anti EGF-R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Epidémiologie :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	K RAS : 40-50%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	N RAS : 5-8%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IMPACT CLINIQUE 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	limitation des anti EGF R 	aux patients RAS 	sauvage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Mais…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	30-40% de nons 	répondeurs =&gt; B RAF 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6"/>
          <p:cNvSpPr txBox="1"/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b="1" lang="fr-FR" sz="4400"/>
              <a:t>B-RAF</a:t>
            </a:r>
            <a:endParaRPr b="1"/>
          </a:p>
        </p:txBody>
      </p:sp>
      <p:pic>
        <p:nvPicPr>
          <p:cNvPr id="185" name="Google Shape;185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38323" y="609599"/>
            <a:ext cx="8078324" cy="5926667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6"/>
          <p:cNvSpPr txBox="1"/>
          <p:nvPr/>
        </p:nvSpPr>
        <p:spPr>
          <a:xfrm>
            <a:off x="279906" y="1853513"/>
            <a:ext cx="2673357" cy="48013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Voie de signalisation RAS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Mutation B-RAF 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	5-10% CCR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	« V600E » : 	transversion T &gt; A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	activatrice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Impact clinique 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	mauvais pronostic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	suspicion résistance 	aux anti EGF R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Thérapies ciblées 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	Ac anti B-RAF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	résultats modestes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éleste">
  <a:themeElements>
    <a:clrScheme name="Celestial">
      <a:dk1>
        <a:srgbClr val="000000"/>
      </a:dk1>
      <a:lt1>
        <a:srgbClr val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hème Office">
  <a:themeElements>
    <a:clrScheme name="Bureau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2017-05-23T18:09:51Z</dcterms:created>
  <dc:creator>nicolas.taton@gmail.com</dc:creator>
</cp:coreProperties>
</file>