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45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12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37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6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68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5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60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99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2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7B2F7-688B-4B9B-9AEE-F3F8108A3A28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B0D9-A215-4AD1-A938-0D063894E4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96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8" y="458433"/>
            <a:ext cx="9140499" cy="26002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CHC  Sur foie sain </a:t>
            </a:r>
            <a:r>
              <a:rPr lang="fr-F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Généralités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4890" y="1306286"/>
            <a:ext cx="10515600" cy="50666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CHC : </a:t>
            </a:r>
            <a: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fr-FR" sz="2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cancer </a:t>
            </a: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dans le monde – </a:t>
            </a:r>
            <a: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fr-FR" sz="20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en mortalité 	</a:t>
            </a:r>
          </a:p>
          <a:p>
            <a:pPr marL="0" indent="0">
              <a:buNone/>
            </a:pPr>
            <a: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Cirrhotique ++</a:t>
            </a:r>
            <a:endParaRPr lang="fr-FR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&lt; 20% des CHC totaux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Distribution géographique : Asie ++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Clinique frustre – diagnostic tardif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Biopsie systématique ++</a:t>
            </a:r>
          </a:p>
          <a:p>
            <a:pPr marL="457200" lvl="1" indent="0">
              <a:buNone/>
            </a:pPr>
            <a:endParaRPr lang="fr-F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Résection chirurgicale plus importante </a:t>
            </a:r>
          </a:p>
          <a:p>
            <a:pPr marL="457200" lvl="1" indent="0">
              <a:buNone/>
            </a:pPr>
            <a:r>
              <a:rPr lang="fr-FR" sz="12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fr-FR" sz="1900" dirty="0" err="1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Réintervention</a:t>
            </a:r>
            <a:r>
              <a:rPr lang="fr-FR" sz="1900" dirty="0" smtClean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(s) </a:t>
            </a:r>
            <a:endParaRPr lang="fr-FR" sz="19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Mais moins d’accès à la greffe…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Meilleure survie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Surveillance et prévention moins adéquate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2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20760" y="6188240"/>
            <a:ext cx="3384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smtClean="0">
                <a:solidFill>
                  <a:srgbClr val="0070C0"/>
                </a:solidFill>
              </a:rPr>
              <a:t>Lang H – J </a:t>
            </a:r>
            <a:r>
              <a:rPr lang="fr-FR" sz="1400" i="1" dirty="0" err="1" smtClean="0">
                <a:solidFill>
                  <a:srgbClr val="0070C0"/>
                </a:solidFill>
              </a:rPr>
              <a:t>am</a:t>
            </a:r>
            <a:r>
              <a:rPr lang="fr-FR" sz="1400" i="1" dirty="0" smtClean="0">
                <a:solidFill>
                  <a:srgbClr val="0070C0"/>
                </a:solidFill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</a:rPr>
              <a:t>Coll</a:t>
            </a:r>
            <a:r>
              <a:rPr lang="fr-FR" sz="1400" i="1" dirty="0" smtClean="0">
                <a:solidFill>
                  <a:srgbClr val="0070C0"/>
                </a:solidFill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</a:rPr>
              <a:t>Surg</a:t>
            </a:r>
            <a:r>
              <a:rPr lang="fr-FR" sz="1400" i="1" dirty="0" smtClean="0">
                <a:solidFill>
                  <a:srgbClr val="0070C0"/>
                </a:solidFill>
              </a:rPr>
              <a:t> – 2007</a:t>
            </a:r>
          </a:p>
          <a:p>
            <a:r>
              <a:rPr lang="fr-FR" sz="1400" i="1" dirty="0" smtClean="0">
                <a:solidFill>
                  <a:srgbClr val="0070C0"/>
                </a:solidFill>
              </a:rPr>
              <a:t>B. </a:t>
            </a:r>
            <a:r>
              <a:rPr lang="fr-FR" sz="1400" i="1" dirty="0" err="1" smtClean="0">
                <a:solidFill>
                  <a:srgbClr val="0070C0"/>
                </a:solidFill>
              </a:rPr>
              <a:t>Alkofe</a:t>
            </a:r>
            <a:r>
              <a:rPr lang="fr-FR" sz="1400" i="1" dirty="0" smtClean="0">
                <a:solidFill>
                  <a:srgbClr val="0070C0"/>
                </a:solidFill>
              </a:rPr>
              <a:t> – Journal of </a:t>
            </a:r>
            <a:r>
              <a:rPr lang="fr-FR" sz="1400" i="1" dirty="0" err="1" smtClean="0">
                <a:solidFill>
                  <a:srgbClr val="0070C0"/>
                </a:solidFill>
              </a:rPr>
              <a:t>visceral</a:t>
            </a:r>
            <a:r>
              <a:rPr lang="fr-FR" sz="1400" i="1" dirty="0" smtClean="0">
                <a:solidFill>
                  <a:srgbClr val="0070C0"/>
                </a:solidFill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</a:rPr>
              <a:t>surgery</a:t>
            </a:r>
            <a:r>
              <a:rPr lang="fr-FR" sz="1400" i="1" dirty="0" smtClean="0">
                <a:solidFill>
                  <a:srgbClr val="0070C0"/>
                </a:solidFill>
              </a:rPr>
              <a:t> - 2010</a:t>
            </a:r>
            <a:endParaRPr lang="fr-FR" sz="1400" i="1" dirty="0">
              <a:solidFill>
                <a:srgbClr val="0070C0"/>
              </a:solidFill>
            </a:endParaRPr>
          </a:p>
        </p:txBody>
      </p:sp>
      <p:pic>
        <p:nvPicPr>
          <p:cNvPr id="22" name="Image 2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90" y="1984799"/>
            <a:ext cx="5596902" cy="291377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60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8" y="458433"/>
            <a:ext cx="9140499" cy="26002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CHC  Sur foie sain </a:t>
            </a:r>
            <a:r>
              <a:rPr lang="fr-F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Facteurs de risque (1)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902" y="4920155"/>
            <a:ext cx="3243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rgbClr val="0070C0"/>
                </a:solidFill>
              </a:rPr>
              <a:t>Darren Jun </a:t>
            </a:r>
            <a:r>
              <a:rPr lang="fr-FR" sz="1200" i="1" dirty="0" err="1" smtClean="0">
                <a:solidFill>
                  <a:srgbClr val="0070C0"/>
                </a:solidFill>
              </a:rPr>
              <a:t>Hao</a:t>
            </a:r>
            <a:r>
              <a:rPr lang="fr-FR" sz="1200" i="1" dirty="0" smtClean="0">
                <a:solidFill>
                  <a:srgbClr val="0070C0"/>
                </a:solidFill>
              </a:rPr>
              <a:t> Tan and al.  - </a:t>
            </a:r>
            <a:r>
              <a:rPr lang="fr-FR" sz="1200" i="1" dirty="0">
                <a:solidFill>
                  <a:srgbClr val="0070C0"/>
                </a:solidFill>
              </a:rPr>
              <a:t>L</a:t>
            </a:r>
            <a:r>
              <a:rPr lang="fr-FR" sz="1200" i="1" dirty="0" smtClean="0">
                <a:solidFill>
                  <a:srgbClr val="0070C0"/>
                </a:solidFill>
              </a:rPr>
              <a:t>ancet </a:t>
            </a:r>
            <a:r>
              <a:rPr lang="fr-FR" sz="1200" i="1" dirty="0" err="1" smtClean="0">
                <a:solidFill>
                  <a:srgbClr val="0070C0"/>
                </a:solidFill>
              </a:rPr>
              <a:t>Oncol</a:t>
            </a:r>
            <a:r>
              <a:rPr lang="fr-FR" sz="1200" i="1" dirty="0" smtClean="0">
                <a:solidFill>
                  <a:srgbClr val="0070C0"/>
                </a:solidFill>
              </a:rPr>
              <a:t> - 2022</a:t>
            </a:r>
            <a:endParaRPr lang="fr-FR" sz="1200" i="1" dirty="0">
              <a:solidFill>
                <a:srgbClr val="0070C0"/>
              </a:solidFill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85" y="2163270"/>
            <a:ext cx="3738884" cy="2744730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5" y="1712145"/>
            <a:ext cx="5372486" cy="3694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1056" y="5114619"/>
            <a:ext cx="3425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smtClean="0">
                <a:solidFill>
                  <a:srgbClr val="0070C0"/>
                </a:solidFill>
              </a:rPr>
              <a:t>Desai A et al. HCC in non-cirrhotic liver – WJH - 2019</a:t>
            </a:r>
            <a:endParaRPr lang="fr-FR" sz="1200" i="1" dirty="0">
              <a:solidFill>
                <a:srgbClr val="0070C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753681" y="1843629"/>
            <a:ext cx="1231641" cy="485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410280" y="1972171"/>
            <a:ext cx="1571034" cy="12922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1811929" y="2328821"/>
            <a:ext cx="709127" cy="6036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2754832" y="4161163"/>
            <a:ext cx="1314466" cy="3971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Fibrolamellar</a:t>
            </a:r>
            <a:r>
              <a:rPr lang="fr-F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HCC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6466114" y="3264459"/>
            <a:ext cx="886408" cy="896704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8" y="458433"/>
            <a:ext cx="9140499" cy="260026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CHC  Sur foie sain </a:t>
            </a:r>
            <a:r>
              <a:rPr lang="fr-F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fr-FR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Facteurs de risque (2)</a:t>
            </a:r>
            <a:endParaRPr lang="fr-F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7" y="1696648"/>
            <a:ext cx="5372486" cy="36949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21056" y="5114619"/>
            <a:ext cx="3425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smtClean="0">
                <a:solidFill>
                  <a:srgbClr val="0070C0"/>
                </a:solidFill>
              </a:rPr>
              <a:t>Desai A et al. HCC in non-cirrhotic liver – WJH - 2019</a:t>
            </a:r>
            <a:endParaRPr lang="fr-FR" sz="1200" i="1" dirty="0">
              <a:solidFill>
                <a:srgbClr val="0070C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846987" y="4136430"/>
            <a:ext cx="1314466" cy="3971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Fibrolamellar</a:t>
            </a:r>
            <a:r>
              <a:rPr lang="fr-FR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HCC</a:t>
            </a:r>
            <a:endParaRPr lang="fr-FR" sz="10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36927" y="3965510"/>
            <a:ext cx="1870371" cy="1548882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796558" y="2980394"/>
            <a:ext cx="724498" cy="565239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6531429" y="2445343"/>
            <a:ext cx="1461769" cy="661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8537509" y="1239447"/>
            <a:ext cx="3284377" cy="21195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Œstrogènes et Adénome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Stéroïdes anabolisants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Maladies héréditaires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Hémochromatose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tx1"/>
                </a:solidFill>
              </a:rPr>
              <a:t>Déficit en a1 antitrypsine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 smtClean="0">
                <a:solidFill>
                  <a:schemeClr val="tx1"/>
                </a:solidFill>
              </a:rPr>
              <a:t>Toxiques</a:t>
            </a:r>
            <a:r>
              <a:rPr lang="fr-FR" sz="1400" dirty="0" smtClean="0">
                <a:solidFill>
                  <a:schemeClr val="tx1"/>
                </a:solidFill>
              </a:rPr>
              <a:t> :</a:t>
            </a:r>
          </a:p>
          <a:p>
            <a:pPr marL="742950" lvl="1" indent="-2857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</a:rPr>
              <a:t>Aflatoxine B1</a:t>
            </a:r>
          </a:p>
          <a:p>
            <a:pPr marL="742950" lvl="1" indent="-285750">
              <a:buFontTx/>
              <a:buChar char="-"/>
            </a:pPr>
            <a:r>
              <a:rPr lang="fr-FR" sz="1400" dirty="0" smtClean="0">
                <a:solidFill>
                  <a:schemeClr val="tx1"/>
                </a:solidFill>
              </a:rPr>
              <a:t>Substances chimiques industrielles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567549" y="1806651"/>
            <a:ext cx="839749" cy="725511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500" y="5026094"/>
            <a:ext cx="2692524" cy="1514545"/>
          </a:xfrm>
          <a:prstGeom prst="rect">
            <a:avLst/>
          </a:prstGeom>
        </p:spPr>
      </p:pic>
      <p:pic>
        <p:nvPicPr>
          <p:cNvPr id="1026" name="Picture 2" descr="Hémochromatose - AFEF - Société Française d'Hépatologi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98" y="4122604"/>
            <a:ext cx="2930080" cy="139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119</Words>
  <Application>Microsoft Office PowerPoint</Application>
  <PresentationFormat>Grand écran</PresentationFormat>
  <Paragraphs>34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Wingdings</vt:lpstr>
      <vt:lpstr>Thème Office</vt:lpstr>
      <vt:lpstr>CHC  Sur foie sain / Généralités</vt:lpstr>
      <vt:lpstr>CHC  Sur foie sain / Facteurs de risque (1)</vt:lpstr>
      <vt:lpstr>CHC  Sur foie sain / Facteurs de risque (2)</vt:lpstr>
    </vt:vector>
  </TitlesOfParts>
  <Company>Centre Léon Bérard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CHC  Sur foie sain</dc:title>
  <dc:creator>GUESNON Mathias</dc:creator>
  <cp:lastModifiedBy>GUESNON Mathias</cp:lastModifiedBy>
  <cp:revision>14</cp:revision>
  <dcterms:created xsi:type="dcterms:W3CDTF">2022-11-17T09:51:28Z</dcterms:created>
  <dcterms:modified xsi:type="dcterms:W3CDTF">2022-11-17T13:59:21Z</dcterms:modified>
</cp:coreProperties>
</file>